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8"/>
  </p:notesMasterIdLst>
  <p:sldIdLst>
    <p:sldId id="256" r:id="rId2"/>
    <p:sldId id="306" r:id="rId3"/>
    <p:sldId id="309" r:id="rId4"/>
    <p:sldId id="332" r:id="rId5"/>
    <p:sldId id="315" r:id="rId6"/>
    <p:sldId id="331" r:id="rId7"/>
    <p:sldId id="281" r:id="rId8"/>
    <p:sldId id="324" r:id="rId9"/>
    <p:sldId id="325" r:id="rId10"/>
    <p:sldId id="329" r:id="rId11"/>
    <p:sldId id="333" r:id="rId12"/>
    <p:sldId id="334" r:id="rId13"/>
    <p:sldId id="308" r:id="rId14"/>
    <p:sldId id="317" r:id="rId15"/>
    <p:sldId id="318" r:id="rId16"/>
    <p:sldId id="304" r:id="rId17"/>
    <p:sldId id="323" r:id="rId18"/>
    <p:sldId id="310" r:id="rId19"/>
    <p:sldId id="321" r:id="rId20"/>
    <p:sldId id="330" r:id="rId21"/>
    <p:sldId id="320" r:id="rId22"/>
    <p:sldId id="314" r:id="rId23"/>
    <p:sldId id="263" r:id="rId24"/>
    <p:sldId id="322" r:id="rId25"/>
    <p:sldId id="328"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D0E2FC"/>
    <a:srgbClr val="D4C56A"/>
    <a:srgbClr val="969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3" autoAdjust="0"/>
    <p:restoredTop sz="78272" autoAdjust="0"/>
  </p:normalViewPr>
  <p:slideViewPr>
    <p:cSldViewPr snapToGrid="0">
      <p:cViewPr varScale="1">
        <p:scale>
          <a:sx n="67" d="100"/>
          <a:sy n="67" d="100"/>
        </p:scale>
        <p:origin x="127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KORNACK\AppData\Local\Microsoft\Windows\INetCache\Content.Outlook\R0I1D41Z\Updated%20ABABCC%20Inquires%20Pie%20Chart_5_9_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KORNACK\AppData\Local\Microsoft\Windows\INetCache\Content.Outlook\R0I1D41Z\Updated%20ABABCC%20Inquires%20Pie%20Chart_5_9_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ABA Billing Codes Commission Inquiries BEFOR</a:t>
            </a:r>
            <a:r>
              <a:rPr lang="en-US" baseline="0"/>
              <a:t>E COVID-19 and Telehealth page Launched</a:t>
            </a:r>
            <a:endParaRPr lang="en-US"/>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542362066765311E-2"/>
          <c:y val="0.19072072072072072"/>
          <c:w val="0.59021024967148494"/>
          <c:h val="0.80927927927927923"/>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80D-4317-9ABB-CA55FC1A6C6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80D-4317-9ABB-CA55FC1A6C6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80D-4317-9ABB-CA55FC1A6C6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80D-4317-9ABB-CA55FC1A6C64}"/>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80D-4317-9ABB-CA55FC1A6C64}"/>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C80D-4317-9ABB-CA55FC1A6C64}"/>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C80D-4317-9ABB-CA55FC1A6C6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'[Updated ABABCC Inquires Pie Chart_5_9_2020.xlsx]BEFORE COVID TELEHEALTH PAGE'!$D$3:$D$9</c:f>
              <c:strCache>
                <c:ptCount val="7"/>
                <c:pt idx="0">
                  <c:v>Denials of 97151</c:v>
                </c:pt>
                <c:pt idx="1">
                  <c:v>Billing indirect activities &amp; bundled rates</c:v>
                </c:pt>
                <c:pt idx="2">
                  <c:v>Documentation, MHPAEA, other denial and general code usage</c:v>
                </c:pt>
                <c:pt idx="3">
                  <c:v>Rounding rules</c:v>
                </c:pt>
                <c:pt idx="4">
                  <c:v>Concurrent billing of 97153 and 97155</c:v>
                </c:pt>
                <c:pt idx="5">
                  <c:v>Telehealth</c:v>
                </c:pt>
                <c:pt idx="6">
                  <c:v>0364T/0365T and 0368T/0369T</c:v>
                </c:pt>
              </c:strCache>
            </c:strRef>
          </c:cat>
          <c:val>
            <c:numRef>
              <c:f>'[Updated ABABCC Inquires Pie Chart_5_9_2020.xlsx]BEFORE COVID TELEHEALTH PAGE'!$A$3:$A$9</c:f>
              <c:numCache>
                <c:formatCode>0</c:formatCode>
                <c:ptCount val="7"/>
                <c:pt idx="0">
                  <c:v>11.428571428571429</c:v>
                </c:pt>
                <c:pt idx="1">
                  <c:v>25.714285714285712</c:v>
                </c:pt>
                <c:pt idx="2">
                  <c:v>34.285714285714285</c:v>
                </c:pt>
                <c:pt idx="3">
                  <c:v>5.7142857142857144</c:v>
                </c:pt>
                <c:pt idx="4">
                  <c:v>11.428571428571429</c:v>
                </c:pt>
                <c:pt idx="5">
                  <c:v>5.7142857142857144</c:v>
                </c:pt>
                <c:pt idx="6">
                  <c:v>5.7142857142857144</c:v>
                </c:pt>
              </c:numCache>
            </c:numRef>
          </c:val>
          <c:extLst>
            <c:ext xmlns:c16="http://schemas.microsoft.com/office/drawing/2014/chart" uri="{C3380CC4-5D6E-409C-BE32-E72D297353CC}">
              <c16:uniqueId val="{0000000E-C80D-4317-9ABB-CA55FC1A6C6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186204424954191"/>
          <c:y val="0.1968924830342153"/>
          <c:w val="0.40880803391977572"/>
          <c:h val="0.73588470360123903"/>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t>ABA Billing Codes Commission Inquiries: </a:t>
            </a:r>
          </a:p>
          <a:p>
            <a:pPr>
              <a:defRPr/>
            </a:pPr>
            <a:r>
              <a:rPr lang="en-US" dirty="0" err="1"/>
              <a:t>UPdated</a:t>
            </a:r>
            <a:r>
              <a:rPr lang="en-US" dirty="0"/>
              <a:t> May 2020</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96830630649376"/>
          <c:y val="0.17145569620253165"/>
          <c:w val="0.37624834874504626"/>
          <c:h val="0.82854430379746835"/>
        </c:manualLayout>
      </c:layout>
      <c:pieChart>
        <c:varyColors val="1"/>
        <c:ser>
          <c:idx val="0"/>
          <c:order val="0"/>
          <c:tx>
            <c:strRef>
              <c:f>'[Updated ABABCC Inquires Pie Chart_5_9_2020.xlsx]ABABCC Inquiries - May 2020'!$D$3:$D$10</c:f>
              <c:strCache>
                <c:ptCount val="8"/>
                <c:pt idx="0">
                  <c:v>Denials of 97151</c:v>
                </c:pt>
                <c:pt idx="1">
                  <c:v>Billing indirect activities &amp; bundled rates</c:v>
                </c:pt>
                <c:pt idx="2">
                  <c:v>Documentation, MHPAEA, other denial and general code usage</c:v>
                </c:pt>
                <c:pt idx="3">
                  <c:v>Rounding rules</c:v>
                </c:pt>
                <c:pt idx="4">
                  <c:v>Concurrent billing of 97153 and 97155</c:v>
                </c:pt>
                <c:pt idx="5">
                  <c:v>Telehealth</c:v>
                </c:pt>
                <c:pt idx="6">
                  <c:v>0364T/0365T and 0368T/0369T</c:v>
                </c:pt>
                <c:pt idx="7">
                  <c:v>Other COVID-related inquiries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7E2-4A28-BE8F-46B57235689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7E2-4A28-BE8F-46B57235689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7E2-4A28-BE8F-46B57235689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7E2-4A28-BE8F-46B57235689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7E2-4A28-BE8F-46B57235689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C7E2-4A28-BE8F-46B57235689D}"/>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C7E2-4A28-BE8F-46B57235689D}"/>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56C4-4A56-95C2-8D8EE04585B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'[Updated ABABCC Inquires Pie Chart_5_9_2020.xlsx]ABABCC Inquiries - May 2020'!$D$3:$D$10</c:f>
              <c:strCache>
                <c:ptCount val="8"/>
                <c:pt idx="0">
                  <c:v>Denials of 97151</c:v>
                </c:pt>
                <c:pt idx="1">
                  <c:v>Billing indirect activities &amp; bundled rates</c:v>
                </c:pt>
                <c:pt idx="2">
                  <c:v>Documentation, MHPAEA, other denial and general code usage</c:v>
                </c:pt>
                <c:pt idx="3">
                  <c:v>Rounding rules</c:v>
                </c:pt>
                <c:pt idx="4">
                  <c:v>Concurrent billing of 97153 and 97155</c:v>
                </c:pt>
                <c:pt idx="5">
                  <c:v>Telehealth</c:v>
                </c:pt>
                <c:pt idx="6">
                  <c:v>0364T/0365T and 0368T/0369T</c:v>
                </c:pt>
                <c:pt idx="7">
                  <c:v>Other COVID-related inquiries</c:v>
                </c:pt>
              </c:strCache>
            </c:strRef>
          </c:cat>
          <c:val>
            <c:numRef>
              <c:f>'[Updated ABABCC Inquires Pie Chart_5_9_2020.xlsx]ABABCC Inquiries - May 2020'!$A$3:$A$10</c:f>
              <c:numCache>
                <c:formatCode>0</c:formatCode>
                <c:ptCount val="8"/>
                <c:pt idx="0">
                  <c:v>5.7971014492753623</c:v>
                </c:pt>
                <c:pt idx="1">
                  <c:v>13.043478260869565</c:v>
                </c:pt>
                <c:pt idx="2">
                  <c:v>20.289855072463769</c:v>
                </c:pt>
                <c:pt idx="3">
                  <c:v>2.8985507246376812</c:v>
                </c:pt>
                <c:pt idx="4">
                  <c:v>5.7971014492753623</c:v>
                </c:pt>
                <c:pt idx="5">
                  <c:v>39.130434782608695</c:v>
                </c:pt>
                <c:pt idx="6">
                  <c:v>2.8985507246376812</c:v>
                </c:pt>
                <c:pt idx="7">
                  <c:v>10.144927536231885</c:v>
                </c:pt>
              </c:numCache>
            </c:numRef>
          </c:val>
          <c:extLst>
            <c:ext xmlns:c16="http://schemas.microsoft.com/office/drawing/2014/chart" uri="{C3380CC4-5D6E-409C-BE32-E72D297353CC}">
              <c16:uniqueId val="{00000000-7148-4C70-AFD7-0777A7ECDA8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688149450275118"/>
          <c:y val="0.18589871301019234"/>
          <c:w val="0.40519248171917743"/>
          <c:h val="0.7641002172074902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8F466-8A9B-404C-B61E-D293123C63C3}" type="doc">
      <dgm:prSet loTypeId="urn:microsoft.com/office/officeart/2005/8/layout/hProcess9" loCatId="process" qsTypeId="urn:microsoft.com/office/officeart/2005/8/quickstyle/simple1" qsCatId="simple" csTypeId="urn:microsoft.com/office/officeart/2005/8/colors/accent0_2" csCatId="mainScheme" phldr="1"/>
      <dgm:spPr/>
    </dgm:pt>
    <dgm:pt modelId="{A907B0C0-A5E8-4210-B988-7EC1B610A3A7}">
      <dgm:prSet phldrT="[Text]"/>
      <dgm:spPr>
        <a:solidFill>
          <a:srgbClr val="FF0000"/>
        </a:solidFill>
      </dgm:spPr>
      <dgm:t>
        <a:bodyPr/>
        <a:lstStyle/>
        <a:p>
          <a:r>
            <a:rPr lang="en-US" dirty="0"/>
            <a:t>Flag/Deny</a:t>
          </a:r>
        </a:p>
      </dgm:t>
    </dgm:pt>
    <dgm:pt modelId="{71697D65-6E07-459D-ACDE-F9BADA39BB6D}" type="parTrans" cxnId="{84C24ACE-29FB-4406-BA1B-BE9C91A2E5FD}">
      <dgm:prSet/>
      <dgm:spPr/>
      <dgm:t>
        <a:bodyPr/>
        <a:lstStyle/>
        <a:p>
          <a:endParaRPr lang="en-US"/>
        </a:p>
      </dgm:t>
    </dgm:pt>
    <dgm:pt modelId="{C1EC276F-8E88-4A9F-8904-A7D45FD2DDD8}" type="sibTrans" cxnId="{84C24ACE-29FB-4406-BA1B-BE9C91A2E5FD}">
      <dgm:prSet/>
      <dgm:spPr/>
      <dgm:t>
        <a:bodyPr/>
        <a:lstStyle/>
        <a:p>
          <a:endParaRPr lang="en-US"/>
        </a:p>
      </dgm:t>
    </dgm:pt>
    <dgm:pt modelId="{EE97835A-BED1-489A-A408-F972E23F552A}">
      <dgm:prSet phldrT="[Text]"/>
      <dgm:spPr>
        <a:solidFill>
          <a:srgbClr val="FFFF00"/>
        </a:solidFill>
      </dgm:spPr>
      <dgm:t>
        <a:bodyPr/>
        <a:lstStyle/>
        <a:p>
          <a:r>
            <a:rPr lang="en-US" dirty="0"/>
            <a:t>Review/Appeal</a:t>
          </a:r>
        </a:p>
      </dgm:t>
    </dgm:pt>
    <dgm:pt modelId="{74B85CC2-468C-4882-9459-E628F7F5F84F}" type="parTrans" cxnId="{3E1D1274-48A6-4BF6-9E3B-17354F34032E}">
      <dgm:prSet/>
      <dgm:spPr/>
      <dgm:t>
        <a:bodyPr/>
        <a:lstStyle/>
        <a:p>
          <a:endParaRPr lang="en-US"/>
        </a:p>
      </dgm:t>
    </dgm:pt>
    <dgm:pt modelId="{94719457-C9A0-495E-AD7E-180EDA68F27E}" type="sibTrans" cxnId="{3E1D1274-48A6-4BF6-9E3B-17354F34032E}">
      <dgm:prSet/>
      <dgm:spPr/>
      <dgm:t>
        <a:bodyPr/>
        <a:lstStyle/>
        <a:p>
          <a:endParaRPr lang="en-US"/>
        </a:p>
      </dgm:t>
    </dgm:pt>
    <dgm:pt modelId="{620D86E0-E746-454D-AEBF-B56EA77BF982}">
      <dgm:prSet phldrT="[Text]"/>
      <dgm:spPr>
        <a:solidFill>
          <a:srgbClr val="00B050"/>
        </a:solidFill>
      </dgm:spPr>
      <dgm:t>
        <a:bodyPr/>
        <a:lstStyle/>
        <a:p>
          <a:r>
            <a:rPr lang="en-US" dirty="0"/>
            <a:t>Pay</a:t>
          </a:r>
        </a:p>
      </dgm:t>
    </dgm:pt>
    <dgm:pt modelId="{07DE9752-ADE0-4EBE-8DF6-89C3089F860E}" type="parTrans" cxnId="{71F91985-F37E-4050-A05A-6B1D5D59AA1F}">
      <dgm:prSet/>
      <dgm:spPr/>
      <dgm:t>
        <a:bodyPr/>
        <a:lstStyle/>
        <a:p>
          <a:endParaRPr lang="en-US"/>
        </a:p>
      </dgm:t>
    </dgm:pt>
    <dgm:pt modelId="{9E08D034-E574-440D-8366-78B626BFBCBE}" type="sibTrans" cxnId="{71F91985-F37E-4050-A05A-6B1D5D59AA1F}">
      <dgm:prSet/>
      <dgm:spPr/>
      <dgm:t>
        <a:bodyPr/>
        <a:lstStyle/>
        <a:p>
          <a:endParaRPr lang="en-US"/>
        </a:p>
      </dgm:t>
    </dgm:pt>
    <dgm:pt modelId="{C53A6E03-FDB9-4931-BC40-A4B6656AB9B9}" type="pres">
      <dgm:prSet presAssocID="{25D8F466-8A9B-404C-B61E-D293123C63C3}" presName="CompostProcess" presStyleCnt="0">
        <dgm:presLayoutVars>
          <dgm:dir/>
          <dgm:resizeHandles val="exact"/>
        </dgm:presLayoutVars>
      </dgm:prSet>
      <dgm:spPr/>
    </dgm:pt>
    <dgm:pt modelId="{62209ADF-18CC-4978-B6A0-27D235C1E707}" type="pres">
      <dgm:prSet presAssocID="{25D8F466-8A9B-404C-B61E-D293123C63C3}" presName="arrow" presStyleLbl="bgShp" presStyleIdx="0" presStyleCnt="1"/>
      <dgm:spPr/>
    </dgm:pt>
    <dgm:pt modelId="{67ED2F4B-EB73-4045-8C8A-443147206774}" type="pres">
      <dgm:prSet presAssocID="{25D8F466-8A9B-404C-B61E-D293123C63C3}" presName="linearProcess" presStyleCnt="0"/>
      <dgm:spPr/>
    </dgm:pt>
    <dgm:pt modelId="{EC8EFFBF-70C9-497F-BB2C-0F4F1BD51BA2}" type="pres">
      <dgm:prSet presAssocID="{A907B0C0-A5E8-4210-B988-7EC1B610A3A7}" presName="textNode" presStyleLbl="node1" presStyleIdx="0" presStyleCnt="3">
        <dgm:presLayoutVars>
          <dgm:bulletEnabled val="1"/>
        </dgm:presLayoutVars>
      </dgm:prSet>
      <dgm:spPr/>
    </dgm:pt>
    <dgm:pt modelId="{05195EC8-B353-48FA-99B2-A60E7BC0D683}" type="pres">
      <dgm:prSet presAssocID="{C1EC276F-8E88-4A9F-8904-A7D45FD2DDD8}" presName="sibTrans" presStyleCnt="0"/>
      <dgm:spPr/>
    </dgm:pt>
    <dgm:pt modelId="{9B963259-70AD-46A4-A430-07FF573B4B66}" type="pres">
      <dgm:prSet presAssocID="{EE97835A-BED1-489A-A408-F972E23F552A}" presName="textNode" presStyleLbl="node1" presStyleIdx="1" presStyleCnt="3">
        <dgm:presLayoutVars>
          <dgm:bulletEnabled val="1"/>
        </dgm:presLayoutVars>
      </dgm:prSet>
      <dgm:spPr/>
    </dgm:pt>
    <dgm:pt modelId="{F34AB125-C248-43A8-AD4C-4785E153376F}" type="pres">
      <dgm:prSet presAssocID="{94719457-C9A0-495E-AD7E-180EDA68F27E}" presName="sibTrans" presStyleCnt="0"/>
      <dgm:spPr/>
    </dgm:pt>
    <dgm:pt modelId="{FD2ED7EA-CBF6-4495-B1C7-4880AF21C56C}" type="pres">
      <dgm:prSet presAssocID="{620D86E0-E746-454D-AEBF-B56EA77BF982}" presName="textNode" presStyleLbl="node1" presStyleIdx="2" presStyleCnt="3">
        <dgm:presLayoutVars>
          <dgm:bulletEnabled val="1"/>
        </dgm:presLayoutVars>
      </dgm:prSet>
      <dgm:spPr/>
    </dgm:pt>
  </dgm:ptLst>
  <dgm:cxnLst>
    <dgm:cxn modelId="{BB897624-2AF7-4289-9597-9D6CCB8329FE}" type="presOf" srcId="{620D86E0-E746-454D-AEBF-B56EA77BF982}" destId="{FD2ED7EA-CBF6-4495-B1C7-4880AF21C56C}" srcOrd="0" destOrd="0" presId="urn:microsoft.com/office/officeart/2005/8/layout/hProcess9"/>
    <dgm:cxn modelId="{3FAED93E-1AE5-44ED-BF2C-A42017E80C37}" type="presOf" srcId="{A907B0C0-A5E8-4210-B988-7EC1B610A3A7}" destId="{EC8EFFBF-70C9-497F-BB2C-0F4F1BD51BA2}" srcOrd="0" destOrd="0" presId="urn:microsoft.com/office/officeart/2005/8/layout/hProcess9"/>
    <dgm:cxn modelId="{3E1D1274-48A6-4BF6-9E3B-17354F34032E}" srcId="{25D8F466-8A9B-404C-B61E-D293123C63C3}" destId="{EE97835A-BED1-489A-A408-F972E23F552A}" srcOrd="1" destOrd="0" parTransId="{74B85CC2-468C-4882-9459-E628F7F5F84F}" sibTransId="{94719457-C9A0-495E-AD7E-180EDA68F27E}"/>
    <dgm:cxn modelId="{71F91985-F37E-4050-A05A-6B1D5D59AA1F}" srcId="{25D8F466-8A9B-404C-B61E-D293123C63C3}" destId="{620D86E0-E746-454D-AEBF-B56EA77BF982}" srcOrd="2" destOrd="0" parTransId="{07DE9752-ADE0-4EBE-8DF6-89C3089F860E}" sibTransId="{9E08D034-E574-440D-8366-78B626BFBCBE}"/>
    <dgm:cxn modelId="{EA19A6B4-9AEE-4339-A4ED-0400AE128134}" type="presOf" srcId="{25D8F466-8A9B-404C-B61E-D293123C63C3}" destId="{C53A6E03-FDB9-4931-BC40-A4B6656AB9B9}" srcOrd="0" destOrd="0" presId="urn:microsoft.com/office/officeart/2005/8/layout/hProcess9"/>
    <dgm:cxn modelId="{84C24ACE-29FB-4406-BA1B-BE9C91A2E5FD}" srcId="{25D8F466-8A9B-404C-B61E-D293123C63C3}" destId="{A907B0C0-A5E8-4210-B988-7EC1B610A3A7}" srcOrd="0" destOrd="0" parTransId="{71697D65-6E07-459D-ACDE-F9BADA39BB6D}" sibTransId="{C1EC276F-8E88-4A9F-8904-A7D45FD2DDD8}"/>
    <dgm:cxn modelId="{9C30B3FF-0F3E-45FB-B110-72E4BD2B0CA2}" type="presOf" srcId="{EE97835A-BED1-489A-A408-F972E23F552A}" destId="{9B963259-70AD-46A4-A430-07FF573B4B66}" srcOrd="0" destOrd="0" presId="urn:microsoft.com/office/officeart/2005/8/layout/hProcess9"/>
    <dgm:cxn modelId="{37BEE0E4-E767-486E-A4E4-71AAFB2F2747}" type="presParOf" srcId="{C53A6E03-FDB9-4931-BC40-A4B6656AB9B9}" destId="{62209ADF-18CC-4978-B6A0-27D235C1E707}" srcOrd="0" destOrd="0" presId="urn:microsoft.com/office/officeart/2005/8/layout/hProcess9"/>
    <dgm:cxn modelId="{FE190ADE-0FA8-4298-B9C5-81A0166F2BFA}" type="presParOf" srcId="{C53A6E03-FDB9-4931-BC40-A4B6656AB9B9}" destId="{67ED2F4B-EB73-4045-8C8A-443147206774}" srcOrd="1" destOrd="0" presId="urn:microsoft.com/office/officeart/2005/8/layout/hProcess9"/>
    <dgm:cxn modelId="{F603BD42-6C57-4710-9853-C87E9C1BA8EB}" type="presParOf" srcId="{67ED2F4B-EB73-4045-8C8A-443147206774}" destId="{EC8EFFBF-70C9-497F-BB2C-0F4F1BD51BA2}" srcOrd="0" destOrd="0" presId="urn:microsoft.com/office/officeart/2005/8/layout/hProcess9"/>
    <dgm:cxn modelId="{F0D541A7-39C4-482B-AF60-058C3A383610}" type="presParOf" srcId="{67ED2F4B-EB73-4045-8C8A-443147206774}" destId="{05195EC8-B353-48FA-99B2-A60E7BC0D683}" srcOrd="1" destOrd="0" presId="urn:microsoft.com/office/officeart/2005/8/layout/hProcess9"/>
    <dgm:cxn modelId="{D3C148DE-D441-4900-A649-2B0C33CFF184}" type="presParOf" srcId="{67ED2F4B-EB73-4045-8C8A-443147206774}" destId="{9B963259-70AD-46A4-A430-07FF573B4B66}" srcOrd="2" destOrd="0" presId="urn:microsoft.com/office/officeart/2005/8/layout/hProcess9"/>
    <dgm:cxn modelId="{0B175481-A693-4727-A639-FE85FFF1197B}" type="presParOf" srcId="{67ED2F4B-EB73-4045-8C8A-443147206774}" destId="{F34AB125-C248-43A8-AD4C-4785E153376F}" srcOrd="3" destOrd="0" presId="urn:microsoft.com/office/officeart/2005/8/layout/hProcess9"/>
    <dgm:cxn modelId="{1CAF1F1E-2720-418A-8EE4-0266B727E072}" type="presParOf" srcId="{67ED2F4B-EB73-4045-8C8A-443147206774}" destId="{FD2ED7EA-CBF6-4495-B1C7-4880AF21C56C}"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9ADF-18CC-4978-B6A0-27D235C1E707}">
      <dsp:nvSpPr>
        <dsp:cNvPr id="0" name=""/>
        <dsp:cNvSpPr/>
      </dsp:nvSpPr>
      <dsp:spPr>
        <a:xfrm>
          <a:off x="472058" y="0"/>
          <a:ext cx="5350001" cy="244749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8EFFBF-70C9-497F-BB2C-0F4F1BD51BA2}">
      <dsp:nvSpPr>
        <dsp:cNvPr id="0" name=""/>
        <dsp:cNvSpPr/>
      </dsp:nvSpPr>
      <dsp:spPr>
        <a:xfrm>
          <a:off x="76" y="734248"/>
          <a:ext cx="1995647" cy="978997"/>
        </a:xfrm>
        <a:prstGeom prst="roundRect">
          <a:avLst/>
        </a:prstGeom>
        <a:solidFill>
          <a:srgbClr val="FF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Flag/Deny</a:t>
          </a:r>
        </a:p>
      </dsp:txBody>
      <dsp:txXfrm>
        <a:off x="47867" y="782039"/>
        <a:ext cx="1900065" cy="883415"/>
      </dsp:txXfrm>
    </dsp:sp>
    <dsp:sp modelId="{9B963259-70AD-46A4-A430-07FF573B4B66}">
      <dsp:nvSpPr>
        <dsp:cNvPr id="0" name=""/>
        <dsp:cNvSpPr/>
      </dsp:nvSpPr>
      <dsp:spPr>
        <a:xfrm>
          <a:off x="2149235" y="734248"/>
          <a:ext cx="1995647" cy="978997"/>
        </a:xfrm>
        <a:prstGeom prst="roundRect">
          <a:avLst/>
        </a:prstGeom>
        <a:solidFill>
          <a:srgbClr val="FFFF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Review/Appeal</a:t>
          </a:r>
        </a:p>
      </dsp:txBody>
      <dsp:txXfrm>
        <a:off x="2197026" y="782039"/>
        <a:ext cx="1900065" cy="883415"/>
      </dsp:txXfrm>
    </dsp:sp>
    <dsp:sp modelId="{FD2ED7EA-CBF6-4495-B1C7-4880AF21C56C}">
      <dsp:nvSpPr>
        <dsp:cNvPr id="0" name=""/>
        <dsp:cNvSpPr/>
      </dsp:nvSpPr>
      <dsp:spPr>
        <a:xfrm>
          <a:off x="4298394" y="734248"/>
          <a:ext cx="1995647" cy="978997"/>
        </a:xfrm>
        <a:prstGeom prst="roundRect">
          <a:avLst/>
        </a:prstGeom>
        <a:solidFill>
          <a:srgbClr val="00B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Pay</a:t>
          </a:r>
        </a:p>
      </dsp:txBody>
      <dsp:txXfrm>
        <a:off x="4346185" y="782039"/>
        <a:ext cx="1900065" cy="8834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7C626-F0B9-46A4-8256-890CEC46E432}"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ADF43-7D84-4E0E-82C9-F9FCA3FFF3D6}" type="slidenum">
              <a:rPr lang="en-US" smtClean="0"/>
              <a:t>‹#›</a:t>
            </a:fld>
            <a:endParaRPr lang="en-US"/>
          </a:p>
        </p:txBody>
      </p:sp>
    </p:spTree>
    <p:extLst>
      <p:ext uri="{BB962C8B-B14F-4D97-AF65-F5344CB8AC3E}">
        <p14:creationId xmlns:p14="http://schemas.microsoft.com/office/powerpoint/2010/main" val="234557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44ADF43-7D84-4E0E-82C9-F9FCA3FFF3D6}" type="slidenum">
              <a:rPr lang="en-US" smtClean="0"/>
              <a:t>1</a:t>
            </a:fld>
            <a:endParaRPr lang="en-US"/>
          </a:p>
        </p:txBody>
      </p:sp>
    </p:spTree>
    <p:extLst>
      <p:ext uri="{BB962C8B-B14F-4D97-AF65-F5344CB8AC3E}">
        <p14:creationId xmlns:p14="http://schemas.microsoft.com/office/powerpoint/2010/main" val="14260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Commission contacted National Correct Coding Initiative</a:t>
            </a:r>
          </a:p>
          <a:p>
            <a:r>
              <a:rPr lang="en-US" baseline="0" dirty="0"/>
              <a:t>The letter from NCCI is on the commission website, along with other resources</a:t>
            </a:r>
          </a:p>
          <a:p>
            <a:r>
              <a:rPr lang="en-US" baseline="0" dirty="0"/>
              <a:t>Don’t write off your denials.  Take the denials to the insurance commissioner for your state regulated plans</a:t>
            </a:r>
          </a:p>
          <a:p>
            <a:r>
              <a:rPr lang="en-US" baseline="0" dirty="0"/>
              <a:t>If we hear from you that the same payor is making the same denials, we will contact that payor to convey our concern and to explain the proper use of the MUE, and we will go to NCCI and explain what happens in practice, not just in theory.</a:t>
            </a:r>
          </a:p>
          <a:p>
            <a:r>
              <a:rPr lang="en-US" baseline="0" dirty="0"/>
              <a:t>All this talk about not getting paid reminds me that we should talk about valuation.</a:t>
            </a:r>
          </a:p>
        </p:txBody>
      </p:sp>
      <p:sp>
        <p:nvSpPr>
          <p:cNvPr id="4" name="Slide Number Placeholder 3"/>
          <p:cNvSpPr>
            <a:spLocks noGrp="1"/>
          </p:cNvSpPr>
          <p:nvPr>
            <p:ph type="sldNum" sz="quarter" idx="10"/>
          </p:nvPr>
        </p:nvSpPr>
        <p:spPr/>
        <p:txBody>
          <a:bodyPr/>
          <a:lstStyle/>
          <a:p>
            <a:fld id="{B44ADF43-7D84-4E0E-82C9-F9FCA3FFF3D6}" type="slidenum">
              <a:rPr lang="en-US" smtClean="0"/>
              <a:t>10</a:t>
            </a:fld>
            <a:endParaRPr lang="en-US"/>
          </a:p>
        </p:txBody>
      </p:sp>
    </p:spTree>
    <p:extLst>
      <p:ext uri="{BB962C8B-B14F-4D97-AF65-F5344CB8AC3E}">
        <p14:creationId xmlns:p14="http://schemas.microsoft.com/office/powerpoint/2010/main" val="231870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a:t>
            </a:r>
            <a:r>
              <a:rPr lang="en-US" baseline="0" dirty="0"/>
              <a:t> original materials that were developed, including the crosswalk and billing code descriptors.</a:t>
            </a:r>
          </a:p>
          <a:p>
            <a:r>
              <a:rPr lang="en-US" baseline="0" dirty="0"/>
              <a:t>New resources developed since the codes took effect, such as information on Medically Unlikely Edits</a:t>
            </a:r>
          </a:p>
          <a:p>
            <a:endParaRPr lang="en-US" baseline="0" dirty="0"/>
          </a:p>
          <a:p>
            <a:r>
              <a:rPr lang="en-US" baseline="0" dirty="0"/>
              <a:t>Please take advantage of this website. If you go on the website and you don’t find what you need, you can contact us, and we’ll answer you to the best of our ability.  If we don’t have an answer, we will endeavor to find one. Your emails to the commission are the only way we learn about the issues of interest to you.  They are how I decided what I would talk about today, so if my talk isn’t interesting to you, you should have emailed us!</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13</a:t>
            </a:fld>
            <a:endParaRPr lang="en-US"/>
          </a:p>
        </p:txBody>
      </p:sp>
    </p:spTree>
    <p:extLst>
      <p:ext uri="{BB962C8B-B14F-4D97-AF65-F5344CB8AC3E}">
        <p14:creationId xmlns:p14="http://schemas.microsoft.com/office/powerpoint/2010/main" val="349317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be involved in what happens</a:t>
            </a:r>
            <a:r>
              <a:rPr lang="en-US" baseline="0" dirty="0"/>
              <a:t> to our codes, we have to reach out to the professionals who are part of professional societies recognized by the AMA. </a:t>
            </a:r>
          </a:p>
          <a:p>
            <a:r>
              <a:rPr lang="en-US" dirty="0"/>
              <a:t>These are the professionals who send</a:t>
            </a:r>
            <a:r>
              <a:rPr lang="en-US" baseline="0" dirty="0"/>
              <a:t> their patients to behavior analysts. They struggle to find behavior analysts who can take their patients – especially if their patients are older. Health plans and insurers deny services to our patients based on their diagnostic reports. One year, a third of our denials from a large insurer were based on the insurer’s decision that the diagnostic report was insufficient. This is the partnership that will identify standardize the diagnostic report, so they are no longer the basis for denial and delays.</a:t>
            </a:r>
          </a:p>
          <a:p>
            <a:r>
              <a:rPr lang="en-US" baseline="0" dirty="0"/>
              <a:t>And this is the collaboration that will help us understand how we can amend or add to our codes in the future in a way that facilitates evidence-based ABA as you, the behavior analysts, define it.</a:t>
            </a:r>
          </a:p>
          <a:p>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14</a:t>
            </a:fld>
            <a:endParaRPr lang="en-US"/>
          </a:p>
        </p:txBody>
      </p:sp>
    </p:spTree>
    <p:extLst>
      <p:ext uri="{BB962C8B-B14F-4D97-AF65-F5344CB8AC3E}">
        <p14:creationId xmlns:p14="http://schemas.microsoft.com/office/powerpoint/2010/main" val="7837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should</a:t>
            </a:r>
            <a:r>
              <a:rPr lang="en-US" baseline="0" dirty="0"/>
              <a:t> be a two-way proposition, a dialogue.  For today, it’s just a one-way proposition – just me with my monologue, but after today, we want that dialogue.</a:t>
            </a:r>
            <a:endParaRPr lang="en-US" dirty="0"/>
          </a:p>
          <a:p>
            <a:r>
              <a:rPr lang="en-US" dirty="0"/>
              <a:t>What’s working:</a:t>
            </a:r>
            <a:r>
              <a:rPr lang="en-US" baseline="0" dirty="0"/>
              <a:t> Standardization</a:t>
            </a:r>
          </a:p>
          <a:p>
            <a:r>
              <a:rPr lang="en-US" baseline="0" dirty="0"/>
              <a:t>What’s missing: </a:t>
            </a:r>
            <a:r>
              <a:rPr lang="en-US" b="1" baseline="0" dirty="0"/>
              <a:t>Treatment planning codes</a:t>
            </a:r>
            <a:r>
              <a:rPr lang="en-US" baseline="0" dirty="0"/>
              <a:t>, ability to bill for data analysis and other indirect activities, </a:t>
            </a:r>
            <a:r>
              <a:rPr lang="en-US" b="1" baseline="0" dirty="0"/>
              <a:t>telehealth</a:t>
            </a:r>
            <a:r>
              <a:rPr lang="en-US" baseline="0" dirty="0"/>
              <a:t>, </a:t>
            </a:r>
            <a:r>
              <a:rPr lang="en-US" b="1" baseline="0" dirty="0"/>
              <a:t>unauthorized codes</a:t>
            </a:r>
          </a:p>
          <a:p>
            <a:r>
              <a:rPr lang="en-US" baseline="0" dirty="0"/>
              <a:t>What are your priorities: Right now, most of our questions have centered around indirect services, the MUE for 97151, and we expect surveys to highlight additional concerns. Look for those surveys from the commission and participate in them and promote them</a:t>
            </a:r>
          </a:p>
          <a:p>
            <a:endParaRPr lang="en-US" baseline="0" dirty="0"/>
          </a:p>
          <a:p>
            <a:r>
              <a:rPr lang="en-US" baseline="0" dirty="0"/>
              <a:t>Take Advantage of the Website: Lots of resources and use the contact page to get answers and support or to share updates.</a:t>
            </a:r>
          </a:p>
          <a:p>
            <a:r>
              <a:rPr lang="en-US" baseline="0" dirty="0"/>
              <a:t>Let’s get into some of those recurring questions.</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15</a:t>
            </a:fld>
            <a:endParaRPr lang="en-US"/>
          </a:p>
        </p:txBody>
      </p:sp>
    </p:spTree>
    <p:extLst>
      <p:ext uri="{BB962C8B-B14F-4D97-AF65-F5344CB8AC3E}">
        <p14:creationId xmlns:p14="http://schemas.microsoft.com/office/powerpoint/2010/main" val="267570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Done through standardized surveys sent out by medical specialty societies or other professional organizations that are recognized as “stakeholders” by the AMA to members who are familiar with the services being valued.</a:t>
            </a:r>
          </a:p>
          <a:p>
            <a:pPr lvl="1"/>
            <a:r>
              <a:rPr lang="en-US" sz="2200" i="1" dirty="0"/>
              <a:t>IMPORTANT NOTE: At present no behavior analysis organizations are recognized as stakeholders. </a:t>
            </a:r>
            <a:endParaRPr lang="en-US" sz="2200" i="1" dirty="0">
              <a:solidFill>
                <a:schemeClr val="accent1"/>
              </a:solidFill>
            </a:endParaRPr>
          </a:p>
          <a:p>
            <a:r>
              <a:rPr lang="en-US" sz="2400" dirty="0"/>
              <a:t>Carrier Pricing:  </a:t>
            </a:r>
            <a:r>
              <a:rPr lang="en-US" sz="3200" dirty="0"/>
              <a:t>CPT codes are carrier-priced when a RUC survey is not completed. That can occur for several reasons:</a:t>
            </a:r>
          </a:p>
          <a:p>
            <a:pPr lvl="1"/>
            <a:r>
              <a:rPr lang="en-US" sz="2800" dirty="0"/>
              <a:t>The specialty does not feel they can obtain an adequate sample (ranges from 30 -75)</a:t>
            </a:r>
          </a:p>
          <a:p>
            <a:pPr lvl="1"/>
            <a:r>
              <a:rPr lang="en-US" sz="2800" dirty="0"/>
              <a:t>The specialty does not have a seat on the necessary panels and therefore cannot sponsor a RUC survey</a:t>
            </a:r>
          </a:p>
          <a:p>
            <a:pPr lvl="1"/>
            <a:r>
              <a:rPr lang="en-US" sz="2800" dirty="0"/>
              <a:t>The specialty elects not to survey and prefers the carrier-priced valuation</a:t>
            </a:r>
          </a:p>
          <a:p>
            <a:endParaRPr lang="en-US" sz="2400" dirty="0"/>
          </a:p>
          <a:p>
            <a:endParaRPr lang="en-US" dirty="0"/>
          </a:p>
          <a:p>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16</a:t>
            </a:fld>
            <a:endParaRPr lang="en-US"/>
          </a:p>
        </p:txBody>
      </p:sp>
    </p:spTree>
    <p:extLst>
      <p:ext uri="{BB962C8B-B14F-4D97-AF65-F5344CB8AC3E}">
        <p14:creationId xmlns:p14="http://schemas.microsoft.com/office/powerpoint/2010/main" val="1824138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intentionally a sea</a:t>
            </a:r>
            <a:r>
              <a:rPr lang="en-US" baseline="0" dirty="0"/>
              <a:t> of words.  I’m not going to spend time on this, except to say, your costs to deliver ABA aren’t limited to the hourly rate you pay a behavior technician, which is sometimes the health plan’s approach when negotiating rates. Know your costs, and understand the rates you can’t accept if you want to keep serving people. </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17</a:t>
            </a:fld>
            <a:endParaRPr lang="en-US"/>
          </a:p>
        </p:txBody>
      </p:sp>
    </p:spTree>
    <p:extLst>
      <p:ext uri="{BB962C8B-B14F-4D97-AF65-F5344CB8AC3E}">
        <p14:creationId xmlns:p14="http://schemas.microsoft.com/office/powerpoint/2010/main" val="356889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MHPAEA is</a:t>
            </a:r>
            <a:r>
              <a:rPr lang="en-US" baseline="0" dirty="0"/>
              <a:t> about parity. That means that what happens on the medical/surgical side needs to happen on the mental health services side. </a:t>
            </a:r>
            <a:r>
              <a:rPr lang="en-US" dirty="0"/>
              <a:t>Rate-setting processes – insurer</a:t>
            </a:r>
            <a:r>
              <a:rPr lang="en-US" baseline="0" dirty="0"/>
              <a:t> must demonstrate comparability in rate-setting processes</a:t>
            </a:r>
          </a:p>
          <a:p>
            <a:r>
              <a:rPr lang="en-US" baseline="0" dirty="0"/>
              <a:t>Use of out-of-network providers broadly accepted as illustrative of inadequate networks.  Patients are far more likely to go out of network for mental health services than for primary care.  </a:t>
            </a:r>
            <a:r>
              <a:rPr lang="en-US" baseline="0" dirty="0" err="1"/>
              <a:t>Milliman</a:t>
            </a:r>
            <a:r>
              <a:rPr lang="en-US" baseline="0" dirty="0"/>
              <a:t>.  </a:t>
            </a:r>
          </a:p>
          <a:p>
            <a:r>
              <a:rPr lang="en-US" baseline="0" dirty="0"/>
              <a:t>Rates for primary care are considerably higher – varies from state to state and region to region</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18</a:t>
            </a:fld>
            <a:endParaRPr lang="en-US"/>
          </a:p>
        </p:txBody>
      </p:sp>
    </p:spTree>
    <p:extLst>
      <p:ext uri="{BB962C8B-B14F-4D97-AF65-F5344CB8AC3E}">
        <p14:creationId xmlns:p14="http://schemas.microsoft.com/office/powerpoint/2010/main" val="2233964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a:t>
            </a:r>
            <a:r>
              <a:rPr lang="en-US" baseline="0" dirty="0"/>
              <a:t> behavior analyst and behavior technician bill at the same time?  Well, it always depends on the payor. And this is one of the questions you need to know before you can accept a given rate. The intention of the billing codes is for concurrent billing to be permitted with these code pairs.</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19</a:t>
            </a:fld>
            <a:endParaRPr lang="en-US"/>
          </a:p>
        </p:txBody>
      </p:sp>
    </p:spTree>
    <p:extLst>
      <p:ext uri="{BB962C8B-B14F-4D97-AF65-F5344CB8AC3E}">
        <p14:creationId xmlns:p14="http://schemas.microsoft.com/office/powerpoint/2010/main" val="429199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most common problems we encounter with the codes? Well, here are some of the initial concerns we heard</a:t>
            </a:r>
            <a:r>
              <a:rPr lang="en-US" baseline="0" dirty="0"/>
              <a:t> about just before the codes first took effect in January of 2019. Providers were getting insufficient units for assessment under 97151. That code was limited to the initial authorization period. The assessment code that allowed you to involve your BTs in collecting data wasn’t authorized.  373T, the code you might use when working with a patient who exhibits destructive behavior, wasn’t being authorized at all, so the insurers seemed to incentivize providers not to accept patients with complex needs; concurrent billing of 97153 and 97155 wasn’t recognized. In the family guidance code, the patient’s presence wasn’t optional.</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20</a:t>
            </a:fld>
            <a:endParaRPr lang="en-US"/>
          </a:p>
        </p:txBody>
      </p:sp>
    </p:spTree>
    <p:extLst>
      <p:ext uri="{BB962C8B-B14F-4D97-AF65-F5344CB8AC3E}">
        <p14:creationId xmlns:p14="http://schemas.microsoft.com/office/powerpoint/2010/main" val="406069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payors mischaracterize concurrent billing as duplicate billing and say</a:t>
            </a:r>
            <a:r>
              <a:rPr lang="en-US" baseline="0" dirty="0"/>
              <a:t> federal law prohibits duplicate billing. This is important because if you’re getting paid by Medicaid or TRICARE or some other federally funded program, and the billable hours of a behavior technician and behavior analyst are determined to be duplicative, that government entity either won’t pay your claim or will claw back what it has paid you. That’s the sort of scenario where the “F” word might be thrown around.  That’s right – Fraud.  What did you think I meant? </a:t>
            </a:r>
          </a:p>
          <a:p>
            <a:endParaRPr lang="en-US" baseline="0" dirty="0"/>
          </a:p>
          <a:p>
            <a:r>
              <a:rPr lang="en-US" baseline="0" dirty="0"/>
              <a:t>Fraudulent billing is a valid concern. Because ABA often requires the behavior analyst and behavior technician to work together, it’s important to understand the difference between concurrent billing – happening at the same time – and duplicate billing as it’s defined in federal policy. So let’s take a look at the definition of duplicate billing under Medicare, the federal program that drives so many payor policies.</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21</a:t>
            </a:fld>
            <a:endParaRPr lang="en-US"/>
          </a:p>
        </p:txBody>
      </p:sp>
    </p:spTree>
    <p:extLst>
      <p:ext uri="{BB962C8B-B14F-4D97-AF65-F5344CB8AC3E}">
        <p14:creationId xmlns:p14="http://schemas.microsoft.com/office/powerpoint/2010/main" val="170332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ABAI believes behavior analysts should be empowered to shape behavior analysis, so it formed the ABA Billing Codes Commission to create an inclusive, multi-disciplinary group to facilitate best practices and ensure access to ABA, undiluted by billing code complexities, shortfalls, and confusion. These are the members of the ABA Billing Codes Commission. </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2</a:t>
            </a:fld>
            <a:endParaRPr lang="en-US"/>
          </a:p>
        </p:txBody>
      </p:sp>
    </p:spTree>
    <p:extLst>
      <p:ext uri="{BB962C8B-B14F-4D97-AF65-F5344CB8AC3E}">
        <p14:creationId xmlns:p14="http://schemas.microsoft.com/office/powerpoint/2010/main" val="39848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reference</a:t>
            </a:r>
          </a:p>
          <a:p>
            <a:endParaRPr lang="en-US" dirty="0"/>
          </a:p>
          <a:p>
            <a:r>
              <a:rPr lang="en-US" dirty="0"/>
              <a:t>IN order for the work of a behavior analyst and a behavior technician to meet the definition of duplicate</a:t>
            </a:r>
            <a:r>
              <a:rPr lang="en-US" baseline="0" dirty="0"/>
              <a:t> billing, 8 elements have to be the same.  All 8 elements have to be the same.  Same patient. Same provider number Dates of service. Type of service. Procedure code. Place of Service. Billed Amount. When a behavior analyst and behavior technician work with a patient together, there is simply no way for all 8 elements to be the same. </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22</a:t>
            </a:fld>
            <a:endParaRPr lang="en-US"/>
          </a:p>
        </p:txBody>
      </p:sp>
    </p:spTree>
    <p:extLst>
      <p:ext uri="{BB962C8B-B14F-4D97-AF65-F5344CB8AC3E}">
        <p14:creationId xmlns:p14="http://schemas.microsoft.com/office/powerpoint/2010/main" val="3830147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kern="1200" dirty="0">
                <a:solidFill>
                  <a:schemeClr val="tx1"/>
                </a:solidFill>
                <a:effectLst/>
                <a:latin typeface="+mn-lt"/>
                <a:ea typeface="+mn-ea"/>
                <a:cs typeface="+mn-cs"/>
              </a:rPr>
              <a:t>Ideally we would stop describing the work of the behavior analyst as supervision. But at</a:t>
            </a:r>
            <a:r>
              <a:rPr lang="en-US" sz="1200" kern="1200" baseline="0" dirty="0">
                <a:solidFill>
                  <a:schemeClr val="tx1"/>
                </a:solidFill>
                <a:effectLst/>
                <a:latin typeface="+mn-lt"/>
                <a:ea typeface="+mn-ea"/>
                <a:cs typeface="+mn-cs"/>
              </a:rPr>
              <a:t> a minimum, don’t use supervision to describe billable services.</a:t>
            </a:r>
          </a:p>
          <a:p>
            <a:r>
              <a:rPr lang="en-US" sz="1200" kern="1200" dirty="0">
                <a:solidFill>
                  <a:schemeClr val="tx1"/>
                </a:solidFill>
                <a:effectLst/>
                <a:latin typeface="+mn-lt"/>
                <a:ea typeface="+mn-ea"/>
                <a:cs typeface="+mn-cs"/>
              </a:rPr>
              <a:t>Direction of a technician includes, but is not limited to, the QHP frequently observing the technician implementing the patient’s protocols with the patient, providing instructions and confirming or corrective feedback as needed, and/or demonstrating correct implementation of a new or modified treatment protocol with the patient while the technician observes, followed by the technician implementing the protocol with the patient while the QHP observes and provides feedback.</a:t>
            </a:r>
            <a:endParaRPr lang="en-US" baseline="0" dirty="0"/>
          </a:p>
        </p:txBody>
      </p:sp>
      <p:sp>
        <p:nvSpPr>
          <p:cNvPr id="4" name="Slide Number Placeholder 3"/>
          <p:cNvSpPr>
            <a:spLocks noGrp="1"/>
          </p:cNvSpPr>
          <p:nvPr>
            <p:ph type="sldNum" sz="quarter" idx="10"/>
          </p:nvPr>
        </p:nvSpPr>
        <p:spPr/>
        <p:txBody>
          <a:bodyPr/>
          <a:lstStyle/>
          <a:p>
            <a:fld id="{B44ADF43-7D84-4E0E-82C9-F9FCA3FFF3D6}" type="slidenum">
              <a:rPr lang="en-US" smtClean="0"/>
              <a:t>23</a:t>
            </a:fld>
            <a:endParaRPr lang="en-US"/>
          </a:p>
        </p:txBody>
      </p:sp>
    </p:spTree>
    <p:extLst>
      <p:ext uri="{BB962C8B-B14F-4D97-AF65-F5344CB8AC3E}">
        <p14:creationId xmlns:p14="http://schemas.microsoft.com/office/powerpoint/2010/main" val="2233681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a:t>
            </a:r>
            <a:r>
              <a:rPr lang="en-US" baseline="0" dirty="0"/>
              <a:t> services are those services completed without the patient present. Sometimes, these activities comprise half of the behavior analysts’ time. But now they aren’t billable outside of the initial assessment and sometimes the reauthorization period.</a:t>
            </a:r>
          </a:p>
          <a:p>
            <a:r>
              <a:rPr lang="en-US" baseline="0" dirty="0"/>
              <a:t>97151 is the only adaptive behavior code that allows us to bill for indirect services. </a:t>
            </a:r>
          </a:p>
          <a:p>
            <a:r>
              <a:rPr lang="en-US" baseline="0" dirty="0"/>
              <a:t>The interpretation of 97151 has limited it to the initial assessment and sometimes the reassessment every 6 months. </a:t>
            </a:r>
          </a:p>
          <a:p>
            <a:r>
              <a:rPr lang="en-US" baseline="0" dirty="0"/>
              <a:t>Let’s take a look at the code descriptor. Where does it say that this code is limited to the initial assessment? The fact is that the interpretation of this code is what limits its use. What if the interpretation didn’t narrow its use so severely? Would that solve the problem of how to capture the cost of the behavior analyst’s indirect services?</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24</a:t>
            </a:fld>
            <a:endParaRPr lang="en-US"/>
          </a:p>
        </p:txBody>
      </p:sp>
    </p:spTree>
    <p:extLst>
      <p:ext uri="{BB962C8B-B14F-4D97-AF65-F5344CB8AC3E}">
        <p14:creationId xmlns:p14="http://schemas.microsoft.com/office/powerpoint/2010/main" val="19590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the codes were rolled out, we were taught that 97151 was intended for initial assessment…….. [READ the FAQ Quotes]</a:t>
            </a:r>
          </a:p>
          <a:p>
            <a:r>
              <a:rPr lang="en-US" baseline="0" dirty="0"/>
              <a:t>And we were told that day-to-day assessment and treatment planning were bundled into the other treatment codes.</a:t>
            </a:r>
          </a:p>
          <a:p>
            <a:endParaRPr lang="en-US" baseline="0" dirty="0"/>
          </a:p>
          <a:p>
            <a:r>
              <a:rPr lang="en-US" baseline="0" dirty="0"/>
              <a:t>That’s conceivably 50% of the work of the behavior analyst that became non-billable because 97151 was interpreted to be limited to the initial assessment.  Did our rates double and nobody told me? if all of our indirect services became non-billable and their cost was now captured by the treatment codes, why didn’t rates go up?  What if 97151 weren’t limited to the initial assessment and the reassessment? Would that fix the problem of non-billable activities of the behavior analyst? Why don’t we have a treatment planning code to make the indirect services of the behavior analyst billable? </a:t>
            </a:r>
          </a:p>
          <a:p>
            <a:r>
              <a:rPr lang="en-US" baseline="0" dirty="0"/>
              <a:t>These are the questions that we need to ask as a field. This isn’t a debate that happens between a few people over here….  If we don’t get this right, how much </a:t>
            </a:r>
            <a:r>
              <a:rPr lang="en-US" baseline="0" dirty="0" err="1"/>
              <a:t>nonbillable</a:t>
            </a:r>
            <a:r>
              <a:rPr lang="en-US" baseline="0" dirty="0"/>
              <a:t> work will behavior analysts be able to do? How effective will ABA be if behavior analysts think they should spend less time analyzing data? If ABA programs aren’t effective, insurers will have a reason not to authorize them. Perfect example of why we need to communicate, understand the different ways that ABA is delivered – in a home, in a center, at school – get every perspective so we make sure our billing codes work for all of us and facilitate undiluted evidence-based ABA.</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25</a:t>
            </a:fld>
            <a:endParaRPr lang="en-US"/>
          </a:p>
        </p:txBody>
      </p:sp>
    </p:spTree>
    <p:extLst>
      <p:ext uri="{BB962C8B-B14F-4D97-AF65-F5344CB8AC3E}">
        <p14:creationId xmlns:p14="http://schemas.microsoft.com/office/powerpoint/2010/main" val="1124725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of our next steps include reaching out to payors to increase standardization in the way the codes are interpreted. </a:t>
            </a:r>
            <a:r>
              <a:rPr lang="en-US" dirty="0"/>
              <a:t>u tell us what’s next</a:t>
            </a:r>
          </a:p>
        </p:txBody>
      </p:sp>
      <p:sp>
        <p:nvSpPr>
          <p:cNvPr id="4" name="Slide Number Placeholder 3"/>
          <p:cNvSpPr>
            <a:spLocks noGrp="1"/>
          </p:cNvSpPr>
          <p:nvPr>
            <p:ph type="sldNum" sz="quarter" idx="10"/>
          </p:nvPr>
        </p:nvSpPr>
        <p:spPr/>
        <p:txBody>
          <a:bodyPr/>
          <a:lstStyle/>
          <a:p>
            <a:fld id="{B44ADF43-7D84-4E0E-82C9-F9FCA3FFF3D6}" type="slidenum">
              <a:rPr lang="en-US" smtClean="0"/>
              <a:t>26</a:t>
            </a:fld>
            <a:endParaRPr lang="en-US"/>
          </a:p>
        </p:txBody>
      </p:sp>
    </p:spTree>
    <p:extLst>
      <p:ext uri="{BB962C8B-B14F-4D97-AF65-F5344CB8AC3E}">
        <p14:creationId xmlns:p14="http://schemas.microsoft.com/office/powerpoint/2010/main" val="108761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 coincidence that the</a:t>
            </a:r>
            <a:r>
              <a:rPr lang="en-US" baseline="0" dirty="0"/>
              <a:t> questions we received are the focus of our initiatives.  {LIST]</a:t>
            </a:r>
          </a:p>
          <a:p>
            <a:r>
              <a:rPr lang="en-US" baseline="0" dirty="0"/>
              <a:t>Let’s dig into some of these points.</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3</a:t>
            </a:fld>
            <a:endParaRPr lang="en-US"/>
          </a:p>
        </p:txBody>
      </p:sp>
    </p:spTree>
    <p:extLst>
      <p:ext uri="{BB962C8B-B14F-4D97-AF65-F5344CB8AC3E}">
        <p14:creationId xmlns:p14="http://schemas.microsoft.com/office/powerpoint/2010/main" val="61885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launched</a:t>
            </a:r>
            <a:r>
              <a:rPr lang="en-US" baseline="0" dirty="0"/>
              <a:t> October 2019; maintained by the commission</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4</a:t>
            </a:fld>
            <a:endParaRPr lang="en-US"/>
          </a:p>
        </p:txBody>
      </p:sp>
    </p:spTree>
    <p:extLst>
      <p:ext uri="{BB962C8B-B14F-4D97-AF65-F5344CB8AC3E}">
        <p14:creationId xmlns:p14="http://schemas.microsoft.com/office/powerpoint/2010/main" val="369255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5</a:t>
            </a:fld>
            <a:endParaRPr lang="en-US"/>
          </a:p>
        </p:txBody>
      </p:sp>
    </p:spTree>
    <p:extLst>
      <p:ext uri="{BB962C8B-B14F-4D97-AF65-F5344CB8AC3E}">
        <p14:creationId xmlns:p14="http://schemas.microsoft.com/office/powerpoint/2010/main" val="79814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6</a:t>
            </a:fld>
            <a:endParaRPr lang="en-US"/>
          </a:p>
        </p:txBody>
      </p:sp>
    </p:spTree>
    <p:extLst>
      <p:ext uri="{BB962C8B-B14F-4D97-AF65-F5344CB8AC3E}">
        <p14:creationId xmlns:p14="http://schemas.microsoft.com/office/powerpoint/2010/main" val="297536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a:t>
            </a:r>
            <a:r>
              <a:rPr lang="en-US" baseline="0" dirty="0"/>
              <a:t> to COVID, this was</a:t>
            </a:r>
            <a:r>
              <a:rPr lang="en-US" dirty="0"/>
              <a:t> probably the issue</a:t>
            </a:r>
            <a:r>
              <a:rPr lang="en-US" baseline="0" dirty="0"/>
              <a:t> that generates the most emails to the commission.  In the first column – billing codes; in the second column: In the third column – adjudication indicator – this number can be a 1, 2, or 3. We want It to be a 3, and it’s a 3. What are Medically Unlikely Edits or MUE?</a:t>
            </a:r>
          </a:p>
          <a:p>
            <a:endParaRPr lang="en-US" baseline="0" dirty="0"/>
          </a:p>
          <a:p>
            <a:r>
              <a:rPr lang="en-US" baseline="0" dirty="0"/>
              <a:t>next</a:t>
            </a:r>
          </a:p>
        </p:txBody>
      </p:sp>
      <p:sp>
        <p:nvSpPr>
          <p:cNvPr id="4" name="Slide Number Placeholder 3"/>
          <p:cNvSpPr>
            <a:spLocks noGrp="1"/>
          </p:cNvSpPr>
          <p:nvPr>
            <p:ph type="sldNum" sz="quarter" idx="10"/>
          </p:nvPr>
        </p:nvSpPr>
        <p:spPr/>
        <p:txBody>
          <a:bodyPr/>
          <a:lstStyle/>
          <a:p>
            <a:fld id="{B44ADF43-7D84-4E0E-82C9-F9FCA3FFF3D6}" type="slidenum">
              <a:rPr lang="en-US" smtClean="0"/>
              <a:t>7</a:t>
            </a:fld>
            <a:endParaRPr lang="en-US"/>
          </a:p>
        </p:txBody>
      </p:sp>
    </p:spTree>
    <p:extLst>
      <p:ext uri="{BB962C8B-B14F-4D97-AF65-F5344CB8AC3E}">
        <p14:creationId xmlns:p14="http://schemas.microsoft.com/office/powerpoint/2010/main" val="290692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MUE are developed by NCCI  is part of CMS and it sets the MUE – surprised that commercial insurers are using the MUE since they are only intended for Medicare and Medicaid.  </a:t>
            </a:r>
          </a:p>
          <a:p>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8</a:t>
            </a:fld>
            <a:endParaRPr lang="en-US"/>
          </a:p>
        </p:txBody>
      </p:sp>
    </p:spTree>
    <p:extLst>
      <p:ext uri="{BB962C8B-B14F-4D97-AF65-F5344CB8AC3E}">
        <p14:creationId xmlns:p14="http://schemas.microsoft.com/office/powerpoint/2010/main" val="330785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Denials based on MUE</a:t>
            </a:r>
            <a:r>
              <a:rPr lang="en-US" baseline="0" dirty="0"/>
              <a:t> improper. The MUE are intended to produce a three-step process: flag, review, pay</a:t>
            </a:r>
          </a:p>
          <a:p>
            <a:endParaRPr lang="en-US" baseline="0" dirty="0"/>
          </a:p>
          <a:p>
            <a:r>
              <a:rPr lang="en-US" baseline="0" dirty="0"/>
              <a:t>NEXT PAGE:</a:t>
            </a:r>
          </a:p>
          <a:p>
            <a:r>
              <a:rPr lang="en-US" baseline="0" dirty="0"/>
              <a:t>Commission contacted National Correct Coding Initiative</a:t>
            </a:r>
          </a:p>
          <a:p>
            <a:r>
              <a:rPr lang="en-US" baseline="0" dirty="0"/>
              <a:t>The letter from NCCI is on the commission website, along with other resources</a:t>
            </a:r>
            <a:endParaRPr lang="en-US" dirty="0"/>
          </a:p>
        </p:txBody>
      </p:sp>
      <p:sp>
        <p:nvSpPr>
          <p:cNvPr id="4" name="Slide Number Placeholder 3"/>
          <p:cNvSpPr>
            <a:spLocks noGrp="1"/>
          </p:cNvSpPr>
          <p:nvPr>
            <p:ph type="sldNum" sz="quarter" idx="10"/>
          </p:nvPr>
        </p:nvSpPr>
        <p:spPr/>
        <p:txBody>
          <a:bodyPr/>
          <a:lstStyle/>
          <a:p>
            <a:fld id="{B44ADF43-7D84-4E0E-82C9-F9FCA3FFF3D6}" type="slidenum">
              <a:rPr lang="en-US" smtClean="0"/>
              <a:t>9</a:t>
            </a:fld>
            <a:endParaRPr lang="en-US"/>
          </a:p>
        </p:txBody>
      </p:sp>
    </p:spTree>
    <p:extLst>
      <p:ext uri="{BB962C8B-B14F-4D97-AF65-F5344CB8AC3E}">
        <p14:creationId xmlns:p14="http://schemas.microsoft.com/office/powerpoint/2010/main" val="98487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ACF62F-3E42-43F8-8B57-5AE66E1BD30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424743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CF62F-3E42-43F8-8B57-5AE66E1BD30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55251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CF62F-3E42-43F8-8B57-5AE66E1BD30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351816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CF62F-3E42-43F8-8B57-5AE66E1BD30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27067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CF62F-3E42-43F8-8B57-5AE66E1BD306}"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339123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CF62F-3E42-43F8-8B57-5AE66E1BD306}"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420871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CF62F-3E42-43F8-8B57-5AE66E1BD306}"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91527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ACF62F-3E42-43F8-8B57-5AE66E1BD306}"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84644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CF62F-3E42-43F8-8B57-5AE66E1BD306}"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323824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ACF62F-3E42-43F8-8B57-5AE66E1BD306}"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132393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ACF62F-3E42-43F8-8B57-5AE66E1BD306}"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09E25-6949-437C-91C1-2F7E83234E70}" type="slidenum">
              <a:rPr lang="en-US" smtClean="0"/>
              <a:t>‹#›</a:t>
            </a:fld>
            <a:endParaRPr lang="en-US"/>
          </a:p>
        </p:txBody>
      </p:sp>
    </p:spTree>
    <p:extLst>
      <p:ext uri="{BB962C8B-B14F-4D97-AF65-F5344CB8AC3E}">
        <p14:creationId xmlns:p14="http://schemas.microsoft.com/office/powerpoint/2010/main" val="178223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CF62F-3E42-43F8-8B57-5AE66E1BD306}" type="datetimeFigureOut">
              <a:rPr lang="en-US" smtClean="0"/>
              <a:t>5/27/2020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09E25-6949-437C-91C1-2F7E83234E70}" type="slidenum">
              <a:rPr lang="en-US" smtClean="0"/>
              <a:t>‹#›</a:t>
            </a:fld>
            <a:endParaRPr lang="en-US"/>
          </a:p>
        </p:txBody>
      </p:sp>
    </p:spTree>
    <p:extLst>
      <p:ext uri="{BB962C8B-B14F-4D97-AF65-F5344CB8AC3E}">
        <p14:creationId xmlns:p14="http://schemas.microsoft.com/office/powerpoint/2010/main" val="36200044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ababillingcode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hyperlink" Target="https://www.ababillingcodes.com/resources/important-covid-19-update-use-of-telehealth-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babillingcodes.com/" TargetMode="External"/><Relationship Id="rId7" Type="http://schemas.openxmlformats.org/officeDocument/2006/relationships/hyperlink" Target="https://www.ababillingcodes.com/contact-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www.ababillingcod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babillingcodes.com/contact-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ababillingcodes.com/contact-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82" y="580072"/>
            <a:ext cx="11508059" cy="1849828"/>
          </a:xfrm>
        </p:spPr>
        <p:txBody>
          <a:bodyPr>
            <a:normAutofit fontScale="90000"/>
          </a:bodyPr>
          <a:lstStyle/>
          <a:p>
            <a:pPr algn="ctr"/>
            <a:br>
              <a:rPr lang="en-US" b="1" dirty="0">
                <a:latin typeface="Bell MT" panose="02020503060305020303" pitchFamily="18" charset="0"/>
              </a:rPr>
            </a:br>
            <a:br>
              <a:rPr lang="en-US" b="1" dirty="0">
                <a:latin typeface="Bell MT" panose="02020503060305020303" pitchFamily="18" charset="0"/>
              </a:rPr>
            </a:br>
            <a:r>
              <a:rPr lang="en-US" sz="4900" b="1" dirty="0">
                <a:latin typeface="Calisto MT" panose="02040603050505030304" pitchFamily="18" charset="0"/>
              </a:rPr>
              <a:t>CPT Billing Codes: </a:t>
            </a:r>
            <a:br>
              <a:rPr lang="en-US" sz="4900" b="1" dirty="0">
                <a:latin typeface="Calisto MT" panose="02040603050505030304" pitchFamily="18" charset="0"/>
              </a:rPr>
            </a:br>
            <a:r>
              <a:rPr lang="en-US" sz="4900" b="1" dirty="0">
                <a:latin typeface="Calisto MT" panose="02040603050505030304" pitchFamily="18" charset="0"/>
              </a:rPr>
              <a:t>An Update from the</a:t>
            </a:r>
            <a:br>
              <a:rPr lang="en-US" sz="4900" b="1" dirty="0">
                <a:latin typeface="Calisto MT" panose="02040603050505030304" pitchFamily="18" charset="0"/>
              </a:rPr>
            </a:br>
            <a:r>
              <a:rPr lang="en-US" sz="4900" b="1" dirty="0">
                <a:latin typeface="Calisto MT" panose="02040603050505030304" pitchFamily="18" charset="0"/>
              </a:rPr>
              <a:t> ABA Billing Codes Commission</a:t>
            </a:r>
          </a:p>
        </p:txBody>
      </p:sp>
      <p:sp>
        <p:nvSpPr>
          <p:cNvPr id="4" name="Text Placeholder 3"/>
          <p:cNvSpPr>
            <a:spLocks noGrp="1"/>
          </p:cNvSpPr>
          <p:nvPr>
            <p:ph type="body" idx="1"/>
          </p:nvPr>
        </p:nvSpPr>
        <p:spPr>
          <a:xfrm>
            <a:off x="925202" y="3891776"/>
            <a:ext cx="10515600" cy="2128100"/>
          </a:xfrm>
        </p:spPr>
        <p:txBody>
          <a:bodyPr>
            <a:normAutofit/>
          </a:bodyPr>
          <a:lstStyle/>
          <a:p>
            <a:pPr algn="ctr">
              <a:lnSpc>
                <a:spcPct val="100000"/>
              </a:lnSpc>
              <a:spcBef>
                <a:spcPts val="0"/>
              </a:spcBef>
            </a:pPr>
            <a:r>
              <a:rPr lang="en-US" dirty="0">
                <a:solidFill>
                  <a:schemeClr val="tx1"/>
                </a:solidFill>
                <a:latin typeface="Calibri" panose="020F0502020204030204" pitchFamily="34" charset="0"/>
                <a:cs typeface="Calibri" panose="020F0502020204030204" pitchFamily="34" charset="0"/>
              </a:rPr>
              <a:t>			</a:t>
            </a:r>
          </a:p>
          <a:p>
            <a:pPr algn="ctr">
              <a:lnSpc>
                <a:spcPct val="100000"/>
              </a:lnSpc>
              <a:spcBef>
                <a:spcPts val="0"/>
              </a:spcBef>
            </a:pPr>
            <a:endParaRPr lang="en-US" dirty="0">
              <a:solidFill>
                <a:schemeClr val="tx1"/>
              </a:solidFill>
              <a:latin typeface="Calibri" panose="020F0502020204030204" pitchFamily="34" charset="0"/>
              <a:cs typeface="Calibri" panose="020F0502020204030204" pitchFamily="34" charset="0"/>
            </a:endParaRPr>
          </a:p>
          <a:p>
            <a:pPr algn="ctr">
              <a:lnSpc>
                <a:spcPct val="100000"/>
              </a:lnSpc>
              <a:spcBef>
                <a:spcPts val="0"/>
              </a:spcBef>
            </a:pPr>
            <a:r>
              <a:rPr lang="en-US" dirty="0">
                <a:solidFill>
                  <a:schemeClr val="tx1"/>
                </a:solidFill>
                <a:latin typeface="Calibri" panose="020F0502020204030204" pitchFamily="34" charset="0"/>
                <a:cs typeface="Calibri" panose="020F0502020204030204" pitchFamily="34" charset="0"/>
              </a:rPr>
              <a:t>Association for Behavior Analysts International</a:t>
            </a:r>
          </a:p>
          <a:p>
            <a:pPr algn="ctr">
              <a:lnSpc>
                <a:spcPct val="100000"/>
              </a:lnSpc>
              <a:spcBef>
                <a:spcPts val="0"/>
              </a:spcBef>
            </a:pPr>
            <a:r>
              <a:rPr lang="en-US" dirty="0">
                <a:solidFill>
                  <a:schemeClr val="tx1"/>
                </a:solidFill>
                <a:latin typeface="Calibri" panose="020F0502020204030204" pitchFamily="34" charset="0"/>
                <a:cs typeface="Calibri" panose="020F0502020204030204" pitchFamily="34" charset="0"/>
              </a:rPr>
              <a:t>46</a:t>
            </a:r>
            <a:r>
              <a:rPr lang="en-US" baseline="30000" dirty="0">
                <a:solidFill>
                  <a:schemeClr val="tx1"/>
                </a:solidFill>
                <a:latin typeface="Calibri" panose="020F0502020204030204" pitchFamily="34" charset="0"/>
                <a:cs typeface="Calibri" panose="020F0502020204030204" pitchFamily="34" charset="0"/>
              </a:rPr>
              <a:t>th</a:t>
            </a:r>
            <a:r>
              <a:rPr lang="en-US" dirty="0">
                <a:solidFill>
                  <a:schemeClr val="tx1"/>
                </a:solidFill>
                <a:latin typeface="Calibri" panose="020F0502020204030204" pitchFamily="34" charset="0"/>
                <a:cs typeface="Calibri" panose="020F0502020204030204" pitchFamily="34" charset="0"/>
              </a:rPr>
              <a:t> Annual Convention</a:t>
            </a:r>
          </a:p>
          <a:p>
            <a:pPr algn="ctr">
              <a:lnSpc>
                <a:spcPct val="100000"/>
              </a:lnSpc>
              <a:spcBef>
                <a:spcPts val="0"/>
              </a:spcBef>
            </a:pPr>
            <a:r>
              <a:rPr lang="en-US" dirty="0">
                <a:solidFill>
                  <a:schemeClr val="tx1"/>
                </a:solidFill>
                <a:latin typeface="Calibri" panose="020F0502020204030204" pitchFamily="34" charset="0"/>
                <a:cs typeface="Calibri" panose="020F0502020204030204" pitchFamily="34" charset="0"/>
              </a:rPr>
              <a:t>May 24, 2020</a:t>
            </a:r>
          </a:p>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0F88847E-7A11-4A79-8094-D4121DF7F9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8571345" y="4965701"/>
            <a:ext cx="3620655" cy="1892299"/>
          </a:xfrm>
          <a:prstGeom prst="rect">
            <a:avLst/>
          </a:prstGeom>
        </p:spPr>
      </p:pic>
      <p:sp>
        <p:nvSpPr>
          <p:cNvPr id="5" name="TextBox 4"/>
          <p:cNvSpPr txBox="1"/>
          <p:nvPr/>
        </p:nvSpPr>
        <p:spPr>
          <a:xfrm>
            <a:off x="1494264" y="3031648"/>
            <a:ext cx="4237463" cy="923330"/>
          </a:xfrm>
          <a:prstGeom prst="rect">
            <a:avLst/>
          </a:prstGeom>
          <a:noFill/>
        </p:spPr>
        <p:txBody>
          <a:bodyPr wrap="square" rtlCol="0">
            <a:spAutoFit/>
          </a:bodyPr>
          <a:lstStyle/>
          <a:p>
            <a:r>
              <a:rPr lang="en-US" dirty="0"/>
              <a:t>Stephen R. Gillaspy, Ph.D.</a:t>
            </a:r>
          </a:p>
          <a:p>
            <a:r>
              <a:rPr lang="en-US" dirty="0"/>
              <a:t>American Psychological Association</a:t>
            </a:r>
          </a:p>
          <a:p>
            <a:r>
              <a:rPr lang="en-US" dirty="0"/>
              <a:t>Member, ABA Billing Codes Commission</a:t>
            </a:r>
          </a:p>
        </p:txBody>
      </p:sp>
      <p:sp>
        <p:nvSpPr>
          <p:cNvPr id="7" name="TextBox 6"/>
          <p:cNvSpPr txBox="1"/>
          <p:nvPr/>
        </p:nvSpPr>
        <p:spPr>
          <a:xfrm>
            <a:off x="6958012" y="3056499"/>
            <a:ext cx="4482790" cy="923330"/>
          </a:xfrm>
          <a:prstGeom prst="rect">
            <a:avLst/>
          </a:prstGeom>
          <a:noFill/>
        </p:spPr>
        <p:txBody>
          <a:bodyPr wrap="square" rtlCol="0">
            <a:spAutoFit/>
          </a:bodyPr>
          <a:lstStyle/>
          <a:p>
            <a:r>
              <a:rPr lang="en-US" dirty="0"/>
              <a:t>Julie Kornack</a:t>
            </a:r>
          </a:p>
          <a:p>
            <a:r>
              <a:rPr lang="en-US" dirty="0"/>
              <a:t>Center for Autism and Related Disorders</a:t>
            </a:r>
          </a:p>
          <a:p>
            <a:r>
              <a:rPr lang="en-US" dirty="0"/>
              <a:t>Chair, ABA Billing Codes Commission</a:t>
            </a:r>
          </a:p>
        </p:txBody>
      </p:sp>
    </p:spTree>
    <p:extLst>
      <p:ext uri="{BB962C8B-B14F-4D97-AF65-F5344CB8AC3E}">
        <p14:creationId xmlns:p14="http://schemas.microsoft.com/office/powerpoint/2010/main" val="20127530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Medically Unlikely Edits – Claims Denials</a:t>
            </a:r>
          </a:p>
        </p:txBody>
      </p:sp>
      <p:sp>
        <p:nvSpPr>
          <p:cNvPr id="2" name="Content Placeholder 1"/>
          <p:cNvSpPr>
            <a:spLocks noGrp="1"/>
          </p:cNvSpPr>
          <p:nvPr>
            <p:ph idx="1"/>
          </p:nvPr>
        </p:nvSpPr>
        <p:spPr/>
        <p:txBody>
          <a:bodyPr>
            <a:normAutofit fontScale="92500" lnSpcReduction="10000"/>
          </a:bodyPr>
          <a:lstStyle/>
          <a:p>
            <a:r>
              <a:rPr lang="en-US" dirty="0"/>
              <a:t>CMS has provided clear guidance to ABABCC that MUE with an MUE Adjudication Indicator of 3 may be paid in excess of the MUE if services were </a:t>
            </a:r>
            <a:r>
              <a:rPr lang="en-US" dirty="0">
                <a:solidFill>
                  <a:schemeClr val="accent2">
                    <a:lumMod val="75000"/>
                  </a:schemeClr>
                </a:solidFill>
              </a:rPr>
              <a:t>actually provided</a:t>
            </a:r>
            <a:r>
              <a:rPr lang="en-US" dirty="0"/>
              <a:t>, </a:t>
            </a:r>
            <a:r>
              <a:rPr lang="en-US" dirty="0">
                <a:solidFill>
                  <a:schemeClr val="accent2">
                    <a:lumMod val="75000"/>
                  </a:schemeClr>
                </a:solidFill>
              </a:rPr>
              <a:t>properly coded</a:t>
            </a:r>
            <a:r>
              <a:rPr lang="en-US" dirty="0"/>
              <a:t>, and </a:t>
            </a:r>
            <a:r>
              <a:rPr lang="en-US" dirty="0">
                <a:solidFill>
                  <a:schemeClr val="accent2">
                    <a:lumMod val="75000"/>
                  </a:schemeClr>
                </a:solidFill>
              </a:rPr>
              <a:t>medically necessary</a:t>
            </a:r>
            <a:r>
              <a:rPr lang="en-US" dirty="0"/>
              <a:t>. All CPT I codes for adaptive behavior have a MUE Adjudication Indicator of 3. </a:t>
            </a:r>
          </a:p>
          <a:p>
            <a:r>
              <a:rPr lang="en-US" dirty="0"/>
              <a:t>National Correct Coding Initiative sets the MUEs.</a:t>
            </a:r>
          </a:p>
          <a:p>
            <a:pPr lvl="1"/>
            <a:r>
              <a:rPr lang="en-US" dirty="0"/>
              <a:t>Considering whether to update Medicare MUE for 97151</a:t>
            </a:r>
          </a:p>
          <a:p>
            <a:pPr lvl="1"/>
            <a:r>
              <a:rPr lang="en-US" dirty="0"/>
              <a:t>Provided guidance to ABABCC that claims denials based on MUE are improper when service was medically necessary and delivered</a:t>
            </a:r>
          </a:p>
          <a:p>
            <a:r>
              <a:rPr lang="en-US" dirty="0"/>
              <a:t>Appeal denials based on MUE using resources available at </a:t>
            </a:r>
            <a:r>
              <a:rPr lang="en-US" dirty="0">
                <a:hlinkClick r:id="rId3"/>
              </a:rPr>
              <a:t>www.ABABillingCodes.com</a:t>
            </a:r>
            <a:r>
              <a:rPr lang="en-US" dirty="0"/>
              <a:t>.</a:t>
            </a:r>
          </a:p>
          <a:p>
            <a:r>
              <a:rPr lang="en-US" dirty="0"/>
              <a:t>Alert ABABCC when claims denials are upheld.</a:t>
            </a:r>
          </a:p>
          <a:p>
            <a:endParaRPr lang="en-US" dirty="0"/>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Tree>
    <p:extLst>
      <p:ext uri="{BB962C8B-B14F-4D97-AF65-F5344CB8AC3E}">
        <p14:creationId xmlns:p14="http://schemas.microsoft.com/office/powerpoint/2010/main" val="3610000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COVID Updates</a:t>
            </a:r>
          </a:p>
        </p:txBody>
      </p:sp>
      <p:sp>
        <p:nvSpPr>
          <p:cNvPr id="3" name="Content Placeholder 2"/>
          <p:cNvSpPr>
            <a:spLocks noGrp="1"/>
          </p:cNvSpPr>
          <p:nvPr>
            <p:ph idx="1"/>
          </p:nvPr>
        </p:nvSpPr>
        <p:spPr/>
        <p:txBody>
          <a:bodyPr/>
          <a:lstStyle/>
          <a:p>
            <a:r>
              <a:rPr lang="en-US" dirty="0"/>
              <a:t>Telehealth authorized for all codes</a:t>
            </a:r>
          </a:p>
          <a:p>
            <a:pPr lvl="1"/>
            <a:r>
              <a:rPr lang="en-US" dirty="0"/>
              <a:t>Includes 97153 for the first time</a:t>
            </a:r>
          </a:p>
          <a:p>
            <a:r>
              <a:rPr lang="en-US" dirty="0"/>
              <a:t>Guidance re Billing for Telehealth</a:t>
            </a:r>
          </a:p>
          <a:p>
            <a:pPr lvl="1"/>
            <a:r>
              <a:rPr lang="en-US" dirty="0"/>
              <a:t>Place of Service Code</a:t>
            </a:r>
          </a:p>
          <a:p>
            <a:pPr lvl="1"/>
            <a:r>
              <a:rPr lang="en-US" dirty="0"/>
              <a:t>GT Modifier</a:t>
            </a:r>
          </a:p>
          <a:p>
            <a:pPr lvl="1"/>
            <a:r>
              <a:rPr lang="en-US" dirty="0"/>
              <a:t>Flexibility in Guidance</a:t>
            </a:r>
          </a:p>
          <a:p>
            <a:r>
              <a:rPr lang="en-US" dirty="0"/>
              <a:t>Check for Updates on ABABCC Website</a:t>
            </a:r>
          </a:p>
          <a:p>
            <a:pPr lvl="1"/>
            <a:r>
              <a:rPr lang="en-US" dirty="0">
                <a:hlinkClick r:id="rId2"/>
              </a:rPr>
              <a:t>https://www.ababillingcodes.com/resources/important-covid-19-update-use-of-telehealth-2/</a:t>
            </a:r>
            <a:endParaRPr lang="en-US" dirty="0"/>
          </a:p>
          <a:p>
            <a:r>
              <a:rPr lang="en-US" dirty="0"/>
              <a:t>Adaptive Codes Added to Medicare Telehealth List</a:t>
            </a:r>
          </a:p>
        </p:txBody>
      </p:sp>
    </p:spTree>
    <p:extLst>
      <p:ext uri="{BB962C8B-B14F-4D97-AF65-F5344CB8AC3E}">
        <p14:creationId xmlns:p14="http://schemas.microsoft.com/office/powerpoint/2010/main" val="149487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Medicare Telehealth List</a:t>
            </a:r>
          </a:p>
        </p:txBody>
      </p:sp>
      <p:sp>
        <p:nvSpPr>
          <p:cNvPr id="3" name="Content Placeholder 2"/>
          <p:cNvSpPr>
            <a:spLocks noGrp="1"/>
          </p:cNvSpPr>
          <p:nvPr>
            <p:ph idx="1"/>
          </p:nvPr>
        </p:nvSpPr>
        <p:spPr/>
        <p:txBody>
          <a:bodyPr/>
          <a:lstStyle/>
          <a:p>
            <a:r>
              <a:rPr lang="en-US" dirty="0"/>
              <a:t>All adaptive codes added by CMS to Medicare Telehealth List</a:t>
            </a:r>
          </a:p>
          <a:p>
            <a:pPr lvl="1"/>
            <a:r>
              <a:rPr lang="en-US" dirty="0"/>
              <a:t>Collaboration of APA and ABABCC led by APA</a:t>
            </a:r>
          </a:p>
          <a:p>
            <a:r>
              <a:rPr lang="en-US" dirty="0"/>
              <a:t>Significance</a:t>
            </a:r>
          </a:p>
          <a:p>
            <a:pPr lvl="1"/>
            <a:r>
              <a:rPr lang="en-US" dirty="0"/>
              <a:t>Minimizes claims denials</a:t>
            </a:r>
          </a:p>
          <a:p>
            <a:pPr lvl="1"/>
            <a:r>
              <a:rPr lang="en-US" dirty="0"/>
              <a:t>Supports efforts to use telehealth across all codes</a:t>
            </a:r>
          </a:p>
          <a:p>
            <a:r>
              <a:rPr lang="en-US" dirty="0"/>
              <a:t>Temporary change during COVID emergency</a:t>
            </a:r>
          </a:p>
          <a:p>
            <a:pPr lvl="1"/>
            <a:r>
              <a:rPr lang="en-US" dirty="0"/>
              <a:t>Effort to make change permanent</a:t>
            </a:r>
          </a:p>
          <a:p>
            <a:endParaRPr lang="en-US" dirty="0"/>
          </a:p>
        </p:txBody>
      </p:sp>
      <p:sp>
        <p:nvSpPr>
          <p:cNvPr id="4" name="AutoShape 2" descr="CMSGov (@CMSGov)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9355135" y="4241706"/>
            <a:ext cx="2143125" cy="2143125"/>
          </a:xfrm>
          <a:prstGeom prst="rect">
            <a:avLst/>
          </a:prstGeom>
        </p:spPr>
      </p:pic>
    </p:spTree>
    <p:extLst>
      <p:ext uri="{BB962C8B-B14F-4D97-AF65-F5344CB8AC3E}">
        <p14:creationId xmlns:p14="http://schemas.microsoft.com/office/powerpoint/2010/main" val="146114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Dissemination of Knowledge</a:t>
            </a:r>
            <a:br>
              <a:rPr lang="en-US" b="1" dirty="0"/>
            </a:br>
            <a:r>
              <a:rPr lang="en-US" b="1" dirty="0"/>
              <a:t>Resources for Practitioners, Payors, and Consumers</a:t>
            </a:r>
          </a:p>
        </p:txBody>
      </p:sp>
      <p:sp>
        <p:nvSpPr>
          <p:cNvPr id="3" name="Content Placeholder 2"/>
          <p:cNvSpPr>
            <a:spLocks noGrp="1"/>
          </p:cNvSpPr>
          <p:nvPr>
            <p:ph idx="1"/>
          </p:nvPr>
        </p:nvSpPr>
        <p:spPr>
          <a:xfrm>
            <a:off x="2857793" y="2194560"/>
            <a:ext cx="5886157" cy="2945888"/>
          </a:xfrm>
        </p:spPr>
        <p:txBody>
          <a:bodyPr>
            <a:normAutofit fontScale="92500" lnSpcReduction="20000"/>
          </a:bodyPr>
          <a:lstStyle/>
          <a:p>
            <a:r>
              <a:rPr lang="en-US" dirty="0"/>
              <a:t>Website </a:t>
            </a:r>
            <a:r>
              <a:rPr lang="en-US" dirty="0">
                <a:hlinkClick r:id="rId3"/>
              </a:rPr>
              <a:t>www.ababillingcodes.com</a:t>
            </a:r>
            <a:endParaRPr lang="en-US" dirty="0"/>
          </a:p>
          <a:p>
            <a:r>
              <a:rPr lang="en-US" dirty="0"/>
              <a:t>Accessible – No Paywall</a:t>
            </a:r>
          </a:p>
          <a:p>
            <a:r>
              <a:rPr lang="en-US" dirty="0"/>
              <a:t>Crosswalk</a:t>
            </a:r>
          </a:p>
          <a:p>
            <a:r>
              <a:rPr lang="en-US" dirty="0"/>
              <a:t>Descriptors</a:t>
            </a:r>
          </a:p>
          <a:p>
            <a:r>
              <a:rPr lang="en-US" dirty="0"/>
              <a:t>Initiatives</a:t>
            </a:r>
          </a:p>
          <a:p>
            <a:r>
              <a:rPr lang="en-US" dirty="0"/>
              <a:t>COVID Updates</a:t>
            </a:r>
          </a:p>
          <a:p>
            <a:r>
              <a:rPr lang="en-US" b="1" dirty="0"/>
              <a:t>Contact Us</a:t>
            </a:r>
          </a:p>
          <a:p>
            <a:endParaRPr lang="en-US" b="1" dirty="0"/>
          </a:p>
        </p:txBody>
      </p:sp>
      <p:pic>
        <p:nvPicPr>
          <p:cNvPr id="4" name="Picture 3"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33355">
            <a:off x="244123" y="3118460"/>
            <a:ext cx="2490489" cy="1784650"/>
          </a:xfrm>
          <a:prstGeom prst="rect">
            <a:avLst/>
          </a:prstGeom>
          <a:ln>
            <a:solidFill>
              <a:schemeClr val="tx1"/>
            </a:solidFill>
          </a:ln>
        </p:spPr>
      </p:pic>
      <p:sp>
        <p:nvSpPr>
          <p:cNvPr id="5" name="AutoShape 2" descr="Image result for dupli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2403">
            <a:off x="8139759" y="1746120"/>
            <a:ext cx="2332721" cy="3568575"/>
          </a:xfrm>
          <a:prstGeom prst="rect">
            <a:avLst/>
          </a:prstGeom>
          <a:ln>
            <a:solidFill>
              <a:schemeClr val="tx1"/>
            </a:solidFill>
          </a:ln>
        </p:spPr>
      </p:pic>
      <p:sp>
        <p:nvSpPr>
          <p:cNvPr id="9" name="Title 1"/>
          <p:cNvSpPr txBox="1">
            <a:spLocks/>
          </p:cNvSpPr>
          <p:nvPr/>
        </p:nvSpPr>
        <p:spPr>
          <a:xfrm>
            <a:off x="307975" y="514044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hlinkClick r:id="rId7"/>
              </a:rPr>
              <a:t>https://www.ababillingcodes.com/contact-us/</a:t>
            </a:r>
            <a:endParaRPr lang="en-US" sz="3200" b="1" dirty="0"/>
          </a:p>
        </p:txBody>
      </p:sp>
    </p:spTree>
    <p:extLst>
      <p:ext uri="{BB962C8B-B14F-4D97-AF65-F5344CB8AC3E}">
        <p14:creationId xmlns:p14="http://schemas.microsoft.com/office/powerpoint/2010/main" val="171422942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407" y="314325"/>
            <a:ext cx="10515600" cy="1325563"/>
          </a:xfrm>
        </p:spPr>
        <p:txBody>
          <a:bodyPr>
            <a:normAutofit/>
          </a:bodyPr>
          <a:lstStyle/>
          <a:p>
            <a:pPr algn="ctr"/>
            <a:r>
              <a:rPr lang="en-US" b="1" dirty="0"/>
              <a:t>Dissemination of Knowledge</a:t>
            </a:r>
            <a:br>
              <a:rPr lang="en-US" b="1" dirty="0"/>
            </a:br>
            <a:r>
              <a:rPr lang="en-US" b="1" dirty="0"/>
              <a:t>Multi-Disciplinary Collaboration</a:t>
            </a:r>
          </a:p>
        </p:txBody>
      </p:sp>
      <p:sp>
        <p:nvSpPr>
          <p:cNvPr id="3" name="Content Placeholder 2"/>
          <p:cNvSpPr>
            <a:spLocks noGrp="1"/>
          </p:cNvSpPr>
          <p:nvPr>
            <p:ph idx="1"/>
          </p:nvPr>
        </p:nvSpPr>
        <p:spPr>
          <a:xfrm>
            <a:off x="4059115" y="2265241"/>
            <a:ext cx="4818185" cy="2945888"/>
          </a:xfrm>
        </p:spPr>
        <p:txBody>
          <a:bodyPr>
            <a:normAutofit/>
          </a:bodyPr>
          <a:lstStyle/>
          <a:p>
            <a:r>
              <a:rPr lang="en-US" dirty="0"/>
              <a:t>Diagnosticians</a:t>
            </a:r>
          </a:p>
          <a:p>
            <a:r>
              <a:rPr lang="en-US" dirty="0"/>
              <a:t>Physicians</a:t>
            </a:r>
          </a:p>
          <a:p>
            <a:r>
              <a:rPr lang="en-US" dirty="0"/>
              <a:t>Neurologists</a:t>
            </a:r>
          </a:p>
          <a:p>
            <a:r>
              <a:rPr lang="en-US" dirty="0"/>
              <a:t>Psychologists</a:t>
            </a:r>
          </a:p>
          <a:p>
            <a:r>
              <a:rPr lang="en-US" dirty="0"/>
              <a:t>AMA Professional Societies</a:t>
            </a:r>
          </a:p>
        </p:txBody>
      </p:sp>
      <p:pic>
        <p:nvPicPr>
          <p:cNvPr id="4" name="Picture 3"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5" name="AutoShape 2" descr="Image result for dupli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125025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Dissemination of Knowledge</a:t>
            </a:r>
            <a:br>
              <a:rPr lang="en-US" b="1" dirty="0"/>
            </a:br>
            <a:r>
              <a:rPr lang="en-US" b="1" dirty="0"/>
              <a:t>Communication as a Two-Way Proposition</a:t>
            </a:r>
          </a:p>
        </p:txBody>
      </p:sp>
      <p:sp>
        <p:nvSpPr>
          <p:cNvPr id="3" name="Content Placeholder 2"/>
          <p:cNvSpPr>
            <a:spLocks noGrp="1"/>
          </p:cNvSpPr>
          <p:nvPr>
            <p:ph idx="1"/>
          </p:nvPr>
        </p:nvSpPr>
        <p:spPr>
          <a:xfrm>
            <a:off x="2857793" y="2194559"/>
            <a:ext cx="5886157" cy="3615397"/>
          </a:xfrm>
        </p:spPr>
        <p:txBody>
          <a:bodyPr>
            <a:normAutofit/>
          </a:bodyPr>
          <a:lstStyle/>
          <a:p>
            <a:r>
              <a:rPr lang="en-US" b="1" dirty="0"/>
              <a:t>Opportunities to Survey the Field</a:t>
            </a:r>
          </a:p>
          <a:p>
            <a:pPr lvl="1"/>
            <a:r>
              <a:rPr lang="en-US" dirty="0"/>
              <a:t>What’s working?</a:t>
            </a:r>
          </a:p>
          <a:p>
            <a:pPr lvl="1"/>
            <a:r>
              <a:rPr lang="en-US" dirty="0"/>
              <a:t>What’s missing?</a:t>
            </a:r>
          </a:p>
          <a:p>
            <a:pPr lvl="1"/>
            <a:r>
              <a:rPr lang="en-US" dirty="0"/>
              <a:t>What are your priorities?</a:t>
            </a:r>
          </a:p>
          <a:p>
            <a:r>
              <a:rPr lang="en-US" b="1" dirty="0"/>
              <a:t>Contact ABABCC</a:t>
            </a:r>
          </a:p>
          <a:p>
            <a:pPr lvl="1"/>
            <a:r>
              <a:rPr lang="en-US" dirty="0"/>
              <a:t>Get answers</a:t>
            </a:r>
          </a:p>
          <a:p>
            <a:pPr lvl="1"/>
            <a:r>
              <a:rPr lang="en-US" dirty="0"/>
              <a:t>Get support</a:t>
            </a:r>
          </a:p>
          <a:p>
            <a:pPr lvl="1"/>
            <a:r>
              <a:rPr lang="en-US" dirty="0"/>
              <a:t>Share updates</a:t>
            </a:r>
          </a:p>
        </p:txBody>
      </p:sp>
      <p:pic>
        <p:nvPicPr>
          <p:cNvPr id="4" name="Picture 3"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5" name="AutoShape 2" descr="Image result for dupli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Image result for two way str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128" y="2019665"/>
            <a:ext cx="2920888" cy="322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24803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a:bodyPr>
          <a:lstStyle/>
          <a:p>
            <a:pPr algn="ctr"/>
            <a:r>
              <a:rPr lang="en-US" b="1" dirty="0"/>
              <a:t>Code Valuation</a:t>
            </a:r>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7" name="Rectangle 6"/>
          <p:cNvSpPr/>
          <p:nvPr/>
        </p:nvSpPr>
        <p:spPr>
          <a:xfrm>
            <a:off x="838200" y="1915288"/>
            <a:ext cx="10515600" cy="3970318"/>
          </a:xfrm>
          <a:prstGeom prst="rect">
            <a:avLst/>
          </a:prstGeom>
        </p:spPr>
        <p:txBody>
          <a:bodyPr wrap="square">
            <a:spAutoFit/>
          </a:bodyPr>
          <a:lstStyle/>
          <a:p>
            <a:r>
              <a:rPr lang="en-US" sz="2800" b="1" dirty="0"/>
              <a:t>Three different options</a:t>
            </a:r>
          </a:p>
          <a:p>
            <a:endParaRPr lang="en-US" sz="2800" b="1" dirty="0"/>
          </a:p>
          <a:p>
            <a:pPr marL="457200" indent="-457200">
              <a:buFont typeface="Arial" panose="020B0604020202020204" pitchFamily="34" charset="0"/>
              <a:buChar char="•"/>
            </a:pPr>
            <a:r>
              <a:rPr lang="en-US" sz="2800" b="1" dirty="0"/>
              <a:t>RUC Survey: </a:t>
            </a:r>
            <a:r>
              <a:rPr lang="en-US" sz="2800" dirty="0"/>
              <a:t>Valuation is determined through the AMA Relative Value Scale (RVS) Update Committee (RUC) process / survey. </a:t>
            </a:r>
          </a:p>
          <a:p>
            <a:pPr marL="457200" indent="-457200">
              <a:buFont typeface="Arial" panose="020B0604020202020204" pitchFamily="34" charset="0"/>
              <a:buChar char="•"/>
            </a:pPr>
            <a:r>
              <a:rPr lang="en-US" sz="2800" b="1" dirty="0"/>
              <a:t>CMS Rulemaking: </a:t>
            </a:r>
            <a:r>
              <a:rPr lang="en-US" sz="2800" dirty="0"/>
              <a:t>Valuation  occurs through rulemaking when the Centers for Medicare &amp; Medicaid Services (CMS) assigns values and allows notice and comment of its proposed values.</a:t>
            </a:r>
          </a:p>
          <a:p>
            <a:pPr marL="457200" indent="-457200">
              <a:buFont typeface="Arial" panose="020B0604020202020204" pitchFamily="34" charset="0"/>
              <a:buChar char="•"/>
            </a:pPr>
            <a:r>
              <a:rPr lang="en-US" sz="2800" b="1" dirty="0">
                <a:solidFill>
                  <a:schemeClr val="accent2">
                    <a:lumMod val="75000"/>
                  </a:schemeClr>
                </a:solidFill>
              </a:rPr>
              <a:t>Carrier Pricing:</a:t>
            </a:r>
            <a:r>
              <a:rPr lang="en-US" sz="2800" dirty="0">
                <a:solidFill>
                  <a:schemeClr val="accent2">
                    <a:lumMod val="75000"/>
                  </a:schemeClr>
                </a:solidFill>
              </a:rPr>
              <a:t> CMS does not set a value, and reimbursement rates are negotiated between providers and funding sources.</a:t>
            </a:r>
          </a:p>
        </p:txBody>
      </p:sp>
    </p:spTree>
    <p:extLst>
      <p:ext uri="{BB962C8B-B14F-4D97-AF65-F5344CB8AC3E}">
        <p14:creationId xmlns:p14="http://schemas.microsoft.com/office/powerpoint/2010/main" val="95136825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95261"/>
            <a:ext cx="10515600" cy="1325563"/>
          </a:xfrm>
        </p:spPr>
        <p:txBody>
          <a:bodyPr>
            <a:normAutofit/>
          </a:bodyPr>
          <a:lstStyle/>
          <a:p>
            <a:pPr algn="ctr"/>
            <a:r>
              <a:rPr lang="en-US" b="1" dirty="0"/>
              <a:t>Code Valuation – Know Your Costs</a:t>
            </a:r>
          </a:p>
        </p:txBody>
      </p:sp>
      <p:sp>
        <p:nvSpPr>
          <p:cNvPr id="4" name="Content Placeholder 3"/>
          <p:cNvSpPr>
            <a:spLocks noGrp="1"/>
          </p:cNvSpPr>
          <p:nvPr>
            <p:ph idx="1"/>
          </p:nvPr>
        </p:nvSpPr>
        <p:spPr>
          <a:xfrm>
            <a:off x="838200" y="1647824"/>
            <a:ext cx="4813300" cy="4905376"/>
          </a:xfrm>
        </p:spPr>
        <p:txBody>
          <a:bodyPr>
            <a:normAutofit fontScale="55000" lnSpcReduction="20000"/>
          </a:bodyPr>
          <a:lstStyle/>
          <a:p>
            <a:pPr lvl="0"/>
            <a:r>
              <a:rPr lang="en-US" sz="2900" dirty="0"/>
              <a:t>Maximum number of hours that frontline staff will work</a:t>
            </a:r>
          </a:p>
          <a:p>
            <a:pPr lvl="0"/>
            <a:r>
              <a:rPr lang="en-US" sz="2900" dirty="0"/>
              <a:t>Time allocated for administrative supervision, in-service training, and HR training</a:t>
            </a:r>
          </a:p>
          <a:p>
            <a:pPr lvl="0"/>
            <a:r>
              <a:rPr lang="en-US" sz="2900" dirty="0"/>
              <a:t>Travel time</a:t>
            </a:r>
          </a:p>
          <a:p>
            <a:pPr lvl="0"/>
            <a:r>
              <a:rPr lang="en-US" sz="2900" dirty="0"/>
              <a:t>Salary of administrative support roles</a:t>
            </a:r>
          </a:p>
          <a:p>
            <a:pPr lvl="0"/>
            <a:r>
              <a:rPr lang="en-US" sz="2900" dirty="0"/>
              <a:t>Non-billable hours for activities not captured by billing codes (e.g., indirect work of behavior analyst)</a:t>
            </a:r>
          </a:p>
          <a:p>
            <a:pPr lvl="0"/>
            <a:r>
              <a:rPr lang="en-US" sz="2900" dirty="0"/>
              <a:t>Paid sick days, vacation, and holidays</a:t>
            </a:r>
          </a:p>
          <a:p>
            <a:pPr lvl="0"/>
            <a:r>
              <a:rPr lang="en-US" sz="2900" dirty="0"/>
              <a:t>Pre-service training hours, recruiting, and hiring</a:t>
            </a:r>
          </a:p>
          <a:p>
            <a:pPr lvl="0"/>
            <a:r>
              <a:rPr lang="en-US" sz="2900" dirty="0"/>
              <a:t>Cost of unfulfilled contract hours due to staff turnover</a:t>
            </a:r>
          </a:p>
          <a:p>
            <a:pPr lvl="0"/>
            <a:r>
              <a:rPr lang="en-US" sz="2900" dirty="0"/>
              <a:t>Cost of training, conferences, CEUs, classes, certifications, licenses, etc.</a:t>
            </a:r>
          </a:p>
          <a:p>
            <a:pPr lvl="0"/>
            <a:r>
              <a:rPr lang="en-US" sz="2900" dirty="0"/>
              <a:t>Payroll taxes, health insurance, retirement, workers’ compensation, and other benefits – separated by position – technician, assistant behavior analyst, behavior analyst, administrator, executive, etc.</a:t>
            </a:r>
          </a:p>
          <a:p>
            <a:pPr lvl="0"/>
            <a:r>
              <a:rPr lang="en-US" sz="2900" dirty="0"/>
              <a:t>Total number of FTE</a:t>
            </a:r>
          </a:p>
          <a:p>
            <a:pPr lvl="0"/>
            <a:r>
              <a:rPr lang="en-US" sz="2900" dirty="0"/>
              <a:t>Agency Overhead</a:t>
            </a:r>
          </a:p>
          <a:p>
            <a:pPr marL="0" indent="0">
              <a:buNone/>
            </a:pPr>
            <a:endParaRPr lang="en-US" dirty="0"/>
          </a:p>
          <a:p>
            <a:pPr lvl="1"/>
            <a:endParaRPr lang="en-US" dirty="0"/>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6" name="Content Placeholder 3"/>
          <p:cNvSpPr txBox="1">
            <a:spLocks/>
          </p:cNvSpPr>
          <p:nvPr/>
        </p:nvSpPr>
        <p:spPr>
          <a:xfrm>
            <a:off x="5651500" y="1825624"/>
            <a:ext cx="6451600" cy="472757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Agency overhead (include PROFIT if you are a for-profit company)</a:t>
            </a:r>
          </a:p>
          <a:p>
            <a:pPr lvl="1"/>
            <a:r>
              <a:rPr lang="en-US" dirty="0"/>
              <a:t>HR salaries</a:t>
            </a:r>
          </a:p>
          <a:p>
            <a:pPr lvl="1"/>
            <a:r>
              <a:rPr lang="en-US" dirty="0"/>
              <a:t>Executive salaries</a:t>
            </a:r>
          </a:p>
          <a:p>
            <a:pPr lvl="1"/>
            <a:r>
              <a:rPr lang="en-US" dirty="0"/>
              <a:t>Clinical administrators, trainers, etc.</a:t>
            </a:r>
          </a:p>
          <a:p>
            <a:pPr lvl="1"/>
            <a:r>
              <a:rPr lang="en-US" dirty="0"/>
              <a:t>Billing and reconciling</a:t>
            </a:r>
          </a:p>
          <a:p>
            <a:pPr lvl="1"/>
            <a:r>
              <a:rPr lang="en-US" dirty="0"/>
              <a:t>Buildings and equipment, including computers, furniture, and utilities</a:t>
            </a:r>
          </a:p>
          <a:p>
            <a:pPr lvl="1"/>
            <a:r>
              <a:rPr lang="en-US" dirty="0"/>
              <a:t>Website and design</a:t>
            </a:r>
          </a:p>
          <a:p>
            <a:pPr lvl="1"/>
            <a:r>
              <a:rPr lang="en-US" dirty="0"/>
              <a:t>Telephone, postage, </a:t>
            </a:r>
          </a:p>
          <a:p>
            <a:pPr lvl="1"/>
            <a:r>
              <a:rPr lang="en-US" dirty="0"/>
              <a:t>Authorizations</a:t>
            </a:r>
          </a:p>
          <a:p>
            <a:pPr lvl="1"/>
            <a:r>
              <a:rPr lang="en-US" dirty="0"/>
              <a:t>Admissions</a:t>
            </a:r>
          </a:p>
          <a:p>
            <a:pPr lvl="1"/>
            <a:r>
              <a:rPr lang="en-US" dirty="0"/>
              <a:t>Scheduling</a:t>
            </a:r>
          </a:p>
          <a:p>
            <a:pPr lvl="1"/>
            <a:r>
              <a:rPr lang="en-US" dirty="0"/>
              <a:t>Credentialing</a:t>
            </a:r>
          </a:p>
          <a:p>
            <a:pPr lvl="1"/>
            <a:r>
              <a:rPr lang="en-US" dirty="0"/>
              <a:t>Licensing</a:t>
            </a:r>
          </a:p>
          <a:p>
            <a:pPr lvl="1"/>
            <a:r>
              <a:rPr lang="en-US" dirty="0"/>
              <a:t>Auditing – Internal and External</a:t>
            </a:r>
          </a:p>
          <a:p>
            <a:pPr lvl="1"/>
            <a:r>
              <a:rPr lang="en-US" dirty="0"/>
              <a:t>Public relations with families and insurers</a:t>
            </a:r>
          </a:p>
          <a:p>
            <a:pPr lvl="1"/>
            <a:r>
              <a:rPr lang="en-US" dirty="0"/>
              <a:t>Payroll and benefits administration</a:t>
            </a:r>
          </a:p>
          <a:p>
            <a:pPr lvl="1"/>
            <a:r>
              <a:rPr lang="en-US" dirty="0"/>
              <a:t>Legal fees</a:t>
            </a:r>
          </a:p>
          <a:p>
            <a:pPr lvl="1"/>
            <a:r>
              <a:rPr lang="en-US" dirty="0"/>
              <a:t>Financial audits</a:t>
            </a:r>
          </a:p>
          <a:p>
            <a:pPr lvl="1"/>
            <a:r>
              <a:rPr lang="en-US" dirty="0"/>
              <a:t>Unpaid bills</a:t>
            </a:r>
          </a:p>
          <a:p>
            <a:pPr lvl="1"/>
            <a:r>
              <a:rPr lang="en-US" dirty="0"/>
              <a:t>Depreciation and amortization</a:t>
            </a:r>
          </a:p>
          <a:p>
            <a:pPr lvl="1"/>
            <a:r>
              <a:rPr lang="en-US" dirty="0"/>
              <a:t>Profit</a:t>
            </a:r>
          </a:p>
          <a:p>
            <a:pPr marL="0" indent="0">
              <a:buFont typeface="Arial" panose="020B0604020202020204" pitchFamily="34" charset="0"/>
              <a:buNone/>
            </a:pPr>
            <a:endParaRPr lang="en-US" dirty="0"/>
          </a:p>
          <a:p>
            <a:pPr lvl="1"/>
            <a:endParaRPr lang="en-US" dirty="0"/>
          </a:p>
        </p:txBody>
      </p:sp>
    </p:spTree>
    <p:extLst>
      <p:ext uri="{BB962C8B-B14F-4D97-AF65-F5344CB8AC3E}">
        <p14:creationId xmlns:p14="http://schemas.microsoft.com/office/powerpoint/2010/main" val="199214743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Code Valuation – Got MHPAEA?</a:t>
            </a:r>
          </a:p>
        </p:txBody>
      </p:sp>
      <p:sp>
        <p:nvSpPr>
          <p:cNvPr id="3" name="Content Placeholder 2"/>
          <p:cNvSpPr>
            <a:spLocks noGrp="1"/>
          </p:cNvSpPr>
          <p:nvPr>
            <p:ph idx="1"/>
          </p:nvPr>
        </p:nvSpPr>
        <p:spPr>
          <a:xfrm>
            <a:off x="838201" y="1825625"/>
            <a:ext cx="7035800" cy="4351338"/>
          </a:xfrm>
        </p:spPr>
        <p:txBody>
          <a:bodyPr>
            <a:normAutofit/>
          </a:bodyPr>
          <a:lstStyle/>
          <a:p>
            <a:r>
              <a:rPr lang="en-US" dirty="0"/>
              <a:t>Federal Mental Health Parity and Addiction Equity Act (MHPAEA)</a:t>
            </a:r>
          </a:p>
          <a:p>
            <a:pPr lvl="1"/>
            <a:r>
              <a:rPr lang="en-US" sz="2800" dirty="0"/>
              <a:t>Low rates are non-quantitative treatment limits that violate MHPAEA.</a:t>
            </a:r>
          </a:p>
          <a:p>
            <a:pPr lvl="1"/>
            <a:r>
              <a:rPr lang="en-US" sz="2800" dirty="0"/>
              <a:t>Arbitrary rates violate MHPAEA.</a:t>
            </a:r>
          </a:p>
          <a:p>
            <a:pPr lvl="1"/>
            <a:r>
              <a:rPr lang="en-US" sz="2800" dirty="0"/>
              <a:t>When provider networks are inadequate, </a:t>
            </a:r>
            <a:r>
              <a:rPr lang="en-US" sz="2800" dirty="0">
                <a:solidFill>
                  <a:srgbClr val="CC00FF"/>
                </a:solidFill>
              </a:rPr>
              <a:t>rate cuts violate MHPAEA</a:t>
            </a:r>
            <a:r>
              <a:rPr lang="en-US" sz="2800" dirty="0"/>
              <a:t>.</a:t>
            </a:r>
          </a:p>
        </p:txBody>
      </p:sp>
      <p:pic>
        <p:nvPicPr>
          <p:cNvPr id="4" name="Picture 3"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pic>
        <p:nvPicPr>
          <p:cNvPr id="7" name="Picture 6" descr="Image may contain: possible text that says 'Got mHpaea? mHpaea? Got Got MHP AEA? MINPAA Got Got mHpaea? Got MHPAE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2349182"/>
            <a:ext cx="3596958" cy="3195200"/>
          </a:xfrm>
          <a:prstGeom prst="rect">
            <a:avLst/>
          </a:prstGeom>
          <a:noFill/>
          <a:ln>
            <a:noFill/>
          </a:ln>
        </p:spPr>
      </p:pic>
    </p:spTree>
    <p:extLst>
      <p:ext uri="{BB962C8B-B14F-4D97-AF65-F5344CB8AC3E}">
        <p14:creationId xmlns:p14="http://schemas.microsoft.com/office/powerpoint/2010/main" val="222709236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Concurrent Billing</a:t>
            </a:r>
          </a:p>
        </p:txBody>
      </p:sp>
      <p:pic>
        <p:nvPicPr>
          <p:cNvPr id="7" name="Content Placeholder 6"/>
          <p:cNvPicPr>
            <a:picLocks noGrp="1" noChangeAspect="1"/>
          </p:cNvPicPr>
          <p:nvPr>
            <p:ph idx="1"/>
          </p:nvPr>
        </p:nvPicPr>
        <p:blipFill>
          <a:blip r:embed="rId3">
            <a:grayscl/>
          </a:blip>
          <a:stretch>
            <a:fillRect/>
          </a:stretch>
        </p:blipFill>
        <p:spPr>
          <a:xfrm>
            <a:off x="2636220" y="1690688"/>
            <a:ext cx="6919560" cy="3560373"/>
          </a:xfrm>
          <a:prstGeom prst="rect">
            <a:avLst/>
          </a:prstGeom>
        </p:spPr>
      </p:pic>
      <p:pic>
        <p:nvPicPr>
          <p:cNvPr id="4" name="Picture 3"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5" name="AutoShape 2" descr="Image result for dupli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073611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6410"/>
            <a:ext cx="10515600" cy="858723"/>
          </a:xfrm>
        </p:spPr>
        <p:txBody>
          <a:bodyPr/>
          <a:lstStyle/>
          <a:p>
            <a:pPr algn="ctr"/>
            <a:r>
              <a:rPr lang="en-US" b="1" dirty="0">
                <a:latin typeface="Calisto MT" panose="02040603050505030304" pitchFamily="18" charset="0"/>
              </a:rPr>
              <a:t>ABA Billing Codes Commission</a:t>
            </a:r>
          </a:p>
        </p:txBody>
      </p:sp>
      <p:sp>
        <p:nvSpPr>
          <p:cNvPr id="3" name="Content Placeholder 2"/>
          <p:cNvSpPr>
            <a:spLocks noGrp="1"/>
          </p:cNvSpPr>
          <p:nvPr>
            <p:ph idx="1"/>
          </p:nvPr>
        </p:nvSpPr>
        <p:spPr>
          <a:xfrm>
            <a:off x="838200" y="1259090"/>
            <a:ext cx="10515600" cy="496951"/>
          </a:xfrm>
        </p:spPr>
        <p:txBody>
          <a:bodyPr/>
          <a:lstStyle/>
          <a:p>
            <a:pPr marL="0" indent="0" algn="ctr">
              <a:buNone/>
            </a:pPr>
            <a:r>
              <a:rPr lang="en-US" i="1" dirty="0"/>
              <a:t>Working together to facilitate evidence-based practices</a:t>
            </a:r>
          </a:p>
          <a:p>
            <a:pPr marL="0" indent="0" algn="ctr">
              <a:buNone/>
            </a:pPr>
            <a:endParaRPr lang="en-US" i="1" dirty="0"/>
          </a:p>
        </p:txBody>
      </p:sp>
      <p:pic>
        <p:nvPicPr>
          <p:cNvPr id="1028" name="Picture 4" descr="https://www.ababillingcodes.com/wp-content/uploads/Member_Organization_Logo/With_Name/ABAI_graph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9" y="2394528"/>
            <a:ext cx="1746272" cy="1802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ababillingcodes.com/wp-content/uploads/Member_Organization_Logo/APAinc_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742" y="2433977"/>
            <a:ext cx="1773936" cy="17739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ababillingcodes.com/wp-content/uploads/Member_Organization_Logo/With_Name/BHCOE-logo_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111" y="2495914"/>
            <a:ext cx="1700768" cy="17007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ababillingcodes.com/wp-content/uploads/Member_Organization_Logo/With_Name/BICC_col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8094" y="2403586"/>
            <a:ext cx="1851453" cy="18514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ababillingcodes.com/wp-content/uploads/Member_Organization_Logo/With_Name/QABA_col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1762" y="2403586"/>
            <a:ext cx="1851453" cy="185145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ababillingcodes.com/wp-content/uploads/Member_Organization_Logo/With_Name/NCAAS_col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8447" y="2403586"/>
            <a:ext cx="1924716" cy="19247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12" name="Content Placeholder 9"/>
          <p:cNvSpPr txBox="1">
            <a:spLocks/>
          </p:cNvSpPr>
          <p:nvPr/>
        </p:nvSpPr>
        <p:spPr>
          <a:xfrm>
            <a:off x="876596" y="4733470"/>
            <a:ext cx="10515600" cy="92333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rgbClr val="222222"/>
                </a:solidFill>
                <a:latin typeface="+mj-lt"/>
                <a:cs typeface="Calibri" panose="020F0502020204030204" pitchFamily="34" charset="0"/>
              </a:rPr>
              <a:t>The mission of the ABA Billing Codes Commission is to facilitate evidence-based applied behavior analysis by advancing the multi-disciplinary understanding, dissemination, and standardization of the adaptive behavior CPT® billing codes.</a:t>
            </a:r>
            <a:endParaRPr lang="en-US" sz="2000" i="1" dirty="0">
              <a:latin typeface="+mj-lt"/>
              <a:cs typeface="Calibri" panose="020F0502020204030204" pitchFamily="34" charset="0"/>
            </a:endParaRPr>
          </a:p>
        </p:txBody>
      </p:sp>
    </p:spTree>
    <p:extLst>
      <p:ext uri="{BB962C8B-B14F-4D97-AF65-F5344CB8AC3E}">
        <p14:creationId xmlns:p14="http://schemas.microsoft.com/office/powerpoint/2010/main" val="232223512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388" y="425527"/>
            <a:ext cx="10515600" cy="1325563"/>
          </a:xfrm>
        </p:spPr>
        <p:txBody>
          <a:bodyPr>
            <a:normAutofit/>
          </a:bodyPr>
          <a:lstStyle/>
          <a:p>
            <a:pPr algn="ctr"/>
            <a:r>
              <a:rPr lang="en-US" b="1" dirty="0"/>
              <a:t>Maladaptive Behavior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7081422"/>
              </p:ext>
            </p:extLst>
          </p:nvPr>
        </p:nvGraphicFramePr>
        <p:xfrm>
          <a:off x="2508279" y="1751090"/>
          <a:ext cx="7170293" cy="4069253"/>
        </p:xfrm>
        <a:graphic>
          <a:graphicData uri="http://schemas.openxmlformats.org/drawingml/2006/table">
            <a:tbl>
              <a:tblPr firstRow="1" firstCol="1" bandRow="1">
                <a:tableStyleId>{1FECB4D8-DB02-4DC6-A0A2-4F2EBAE1DC90}</a:tableStyleId>
              </a:tblPr>
              <a:tblGrid>
                <a:gridCol w="1126173">
                  <a:extLst>
                    <a:ext uri="{9D8B030D-6E8A-4147-A177-3AD203B41FA5}">
                      <a16:colId xmlns:a16="http://schemas.microsoft.com/office/drawing/2014/main" val="20000"/>
                    </a:ext>
                  </a:extLst>
                </a:gridCol>
                <a:gridCol w="6044120">
                  <a:extLst>
                    <a:ext uri="{9D8B030D-6E8A-4147-A177-3AD203B41FA5}">
                      <a16:colId xmlns:a16="http://schemas.microsoft.com/office/drawing/2014/main" val="20001"/>
                    </a:ext>
                  </a:extLst>
                </a:gridCol>
              </a:tblGrid>
              <a:tr h="232113">
                <a:tc>
                  <a:txBody>
                    <a:bodyPr/>
                    <a:lstStyle/>
                    <a:p>
                      <a:pPr marL="0" marR="0" algn="ctr">
                        <a:lnSpc>
                          <a:spcPct val="107000"/>
                        </a:lnSpc>
                        <a:spcBef>
                          <a:spcPts val="0"/>
                        </a:spcBef>
                        <a:spcAft>
                          <a:spcPts val="800"/>
                        </a:spcAft>
                      </a:pPr>
                      <a:r>
                        <a:rPr lang="en-US" sz="1600">
                          <a:effectLst/>
                        </a:rPr>
                        <a:t>Code</a:t>
                      </a:r>
                    </a:p>
                  </a:txBody>
                  <a:tcPr marL="68580" marR="68580" marT="9525" marB="0">
                    <a:solidFill>
                      <a:srgbClr val="CC00FF"/>
                    </a:solidFill>
                  </a:tcPr>
                </a:tc>
                <a:tc>
                  <a:txBody>
                    <a:bodyPr/>
                    <a:lstStyle/>
                    <a:p>
                      <a:pPr marL="0" marR="0" algn="ctr">
                        <a:lnSpc>
                          <a:spcPct val="107000"/>
                        </a:lnSpc>
                        <a:spcBef>
                          <a:spcPts val="0"/>
                        </a:spcBef>
                        <a:spcAft>
                          <a:spcPts val="800"/>
                        </a:spcAft>
                      </a:pPr>
                      <a:r>
                        <a:rPr lang="en-US" sz="1600" dirty="0">
                          <a:effectLst/>
                        </a:rPr>
                        <a:t>Potential Issues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rgbClr val="CC00FF"/>
                    </a:solidFill>
                  </a:tcPr>
                </a:tc>
                <a:extLst>
                  <a:ext uri="{0D108BD9-81ED-4DB2-BD59-A6C34878D82A}">
                    <a16:rowId xmlns:a16="http://schemas.microsoft.com/office/drawing/2014/main" val="10000"/>
                  </a:ext>
                </a:extLst>
              </a:tr>
              <a:tr h="528566">
                <a:tc>
                  <a:txBody>
                    <a:bodyPr/>
                    <a:lstStyle/>
                    <a:p>
                      <a:pPr marL="0" marR="0">
                        <a:lnSpc>
                          <a:spcPct val="107000"/>
                        </a:lnSpc>
                        <a:spcBef>
                          <a:spcPts val="0"/>
                        </a:spcBef>
                        <a:spcAft>
                          <a:spcPts val="800"/>
                        </a:spcAft>
                      </a:pPr>
                      <a:r>
                        <a:rPr lang="en-US" sz="1600" dirty="0">
                          <a:effectLst/>
                        </a:rPr>
                        <a:t>97151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800"/>
                        </a:spcAft>
                      </a:pPr>
                      <a:r>
                        <a:rPr lang="en-US" sz="1600" dirty="0">
                          <a:effectLst/>
                        </a:rPr>
                        <a:t>Denials; insufficient units; failure to authorize in a timely fashion for treatment planning; limited to initial authorization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702361">
                <a:tc>
                  <a:txBody>
                    <a:bodyPr/>
                    <a:lstStyle/>
                    <a:p>
                      <a:pPr marL="0" marR="0">
                        <a:lnSpc>
                          <a:spcPct val="107000"/>
                        </a:lnSpc>
                        <a:spcBef>
                          <a:spcPts val="0"/>
                        </a:spcBef>
                        <a:spcAft>
                          <a:spcPts val="800"/>
                        </a:spcAft>
                      </a:pPr>
                      <a:r>
                        <a:rPr lang="en-US" sz="1600">
                          <a:effectLst/>
                        </a:rPr>
                        <a:t>0373T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800"/>
                        </a:spcAft>
                      </a:pPr>
                      <a:r>
                        <a:rPr lang="en-US" sz="1600" dirty="0">
                          <a:effectLst/>
                        </a:rPr>
                        <a:t>Failure to authorize the code; inadequate rate, given specialized environment and rendering individuals (2 or more BTs with a behavior analyst on-site and making a protocol modification)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2"/>
                  </a:ext>
                </a:extLst>
              </a:tr>
              <a:tr h="381968">
                <a:tc>
                  <a:txBody>
                    <a:bodyPr/>
                    <a:lstStyle/>
                    <a:p>
                      <a:pPr marL="0" marR="0">
                        <a:lnSpc>
                          <a:spcPct val="107000"/>
                        </a:lnSpc>
                        <a:spcBef>
                          <a:spcPts val="0"/>
                        </a:spcBef>
                        <a:spcAft>
                          <a:spcPts val="800"/>
                        </a:spcAft>
                      </a:pPr>
                      <a:r>
                        <a:rPr lang="en-US" sz="1600">
                          <a:effectLst/>
                        </a:rPr>
                        <a:t>97152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800"/>
                        </a:spcAft>
                      </a:pPr>
                      <a:r>
                        <a:rPr lang="en-US" sz="1600" dirty="0">
                          <a:effectLst/>
                        </a:rPr>
                        <a:t>Failure to authorize the code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557886">
                <a:tc>
                  <a:txBody>
                    <a:bodyPr/>
                    <a:lstStyle/>
                    <a:p>
                      <a:pPr marL="0" marR="0">
                        <a:lnSpc>
                          <a:spcPct val="107000"/>
                        </a:lnSpc>
                        <a:spcBef>
                          <a:spcPts val="0"/>
                        </a:spcBef>
                        <a:spcAft>
                          <a:spcPts val="800"/>
                        </a:spcAft>
                      </a:pPr>
                      <a:r>
                        <a:rPr lang="en-US" sz="1600">
                          <a:effectLst/>
                        </a:rPr>
                        <a:t>97153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800"/>
                        </a:spcAft>
                      </a:pPr>
                      <a:r>
                        <a:rPr lang="en-US" sz="1600">
                          <a:effectLst/>
                        </a:rPr>
                        <a:t>Failure to allow concurrent billing of 97155; lack of modifier when a behavior analyst delivers 1:1 ABA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4"/>
                  </a:ext>
                </a:extLst>
              </a:tr>
              <a:tr h="692266">
                <a:tc>
                  <a:txBody>
                    <a:bodyPr/>
                    <a:lstStyle/>
                    <a:p>
                      <a:pPr marL="0" marR="0">
                        <a:lnSpc>
                          <a:spcPct val="107000"/>
                        </a:lnSpc>
                        <a:spcBef>
                          <a:spcPts val="0"/>
                        </a:spcBef>
                        <a:spcAft>
                          <a:spcPts val="800"/>
                        </a:spcAft>
                      </a:pPr>
                      <a:r>
                        <a:rPr lang="en-US" sz="1600">
                          <a:effectLst/>
                        </a:rPr>
                        <a:t>97155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800"/>
                        </a:spcAft>
                        <a:tabLst>
                          <a:tab pos="457200" algn="l"/>
                        </a:tabLst>
                      </a:pPr>
                      <a:r>
                        <a:rPr lang="en-US" sz="1600" dirty="0">
                          <a:effectLst/>
                        </a:rPr>
                        <a:t>Failure to allow concurrent billing of 97153;  failure to provide a modifier for remote services (telehealth); requirement for 97155 hours to be some portion of 97153 hours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692266">
                <a:tc>
                  <a:txBody>
                    <a:bodyPr/>
                    <a:lstStyle/>
                    <a:p>
                      <a:pPr marL="0" marR="0">
                        <a:lnSpc>
                          <a:spcPct val="107000"/>
                        </a:lnSpc>
                        <a:spcBef>
                          <a:spcPts val="0"/>
                        </a:spcBef>
                        <a:spcAft>
                          <a:spcPts val="800"/>
                        </a:spcAft>
                      </a:pPr>
                      <a:r>
                        <a:rPr lang="en-US" sz="1600">
                          <a:effectLst/>
                        </a:rPr>
                        <a:t>97156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800"/>
                        </a:spcAft>
                        <a:tabLst>
                          <a:tab pos="457200" algn="l"/>
                        </a:tabLst>
                      </a:pPr>
                      <a:r>
                        <a:rPr lang="en-US" sz="1600" dirty="0">
                          <a:effectLst/>
                        </a:rPr>
                        <a:t>Requirement to have patient present; requirement for caregiver to participate; failure to provide a modifier for remote services (telehealth)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6"/>
                  </a:ext>
                </a:extLst>
              </a:tr>
            </a:tbl>
          </a:graphicData>
        </a:graphic>
      </p:graphicFrame>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Tree>
    <p:extLst>
      <p:ext uri="{BB962C8B-B14F-4D97-AF65-F5344CB8AC3E}">
        <p14:creationId xmlns:p14="http://schemas.microsoft.com/office/powerpoint/2010/main" val="238885670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Concurrent Billing vs. Duplicate Billing</a:t>
            </a:r>
          </a:p>
        </p:txBody>
      </p:sp>
      <p:sp>
        <p:nvSpPr>
          <p:cNvPr id="3" name="Content Placeholder 2"/>
          <p:cNvSpPr>
            <a:spLocks noGrp="1"/>
          </p:cNvSpPr>
          <p:nvPr>
            <p:ph idx="1"/>
          </p:nvPr>
        </p:nvSpPr>
        <p:spPr>
          <a:xfrm>
            <a:off x="2857793" y="2194560"/>
            <a:ext cx="5886157" cy="2945888"/>
          </a:xfrm>
        </p:spPr>
        <p:txBody>
          <a:bodyPr>
            <a:normAutofit/>
          </a:bodyPr>
          <a:lstStyle/>
          <a:p>
            <a:pPr marL="0" indent="0">
              <a:buNone/>
            </a:pPr>
            <a:r>
              <a:rPr lang="en-US" dirty="0"/>
              <a:t>Concurrent (</a:t>
            </a:r>
            <a:r>
              <a:rPr lang="en-US" dirty="0" err="1">
                <a:solidFill>
                  <a:srgbClr val="CC00FF"/>
                </a:solidFill>
              </a:rPr>
              <a:t>con·cur·rent</a:t>
            </a:r>
            <a:r>
              <a:rPr lang="en-US" dirty="0"/>
              <a:t>): </a:t>
            </a:r>
          </a:p>
          <a:p>
            <a:pPr marL="0" indent="0">
              <a:buNone/>
            </a:pPr>
            <a:r>
              <a:rPr lang="en-US" dirty="0"/>
              <a:t>Happening at the same time</a:t>
            </a:r>
          </a:p>
          <a:p>
            <a:pPr marL="0" indent="0">
              <a:buNone/>
            </a:pPr>
            <a:endParaRPr lang="en-US" dirty="0"/>
          </a:p>
          <a:p>
            <a:pPr marL="0" indent="0">
              <a:buNone/>
            </a:pPr>
            <a:r>
              <a:rPr lang="en-US" dirty="0"/>
              <a:t>Duplicate (</a:t>
            </a:r>
            <a:r>
              <a:rPr lang="en-US" dirty="0">
                <a:solidFill>
                  <a:srgbClr val="CC00FF"/>
                </a:solidFill>
              </a:rPr>
              <a:t>ˈd(y)</a:t>
            </a:r>
            <a:r>
              <a:rPr lang="en-US" dirty="0" err="1">
                <a:solidFill>
                  <a:srgbClr val="CC00FF"/>
                </a:solidFill>
              </a:rPr>
              <a:t>o͞opləkət</a:t>
            </a:r>
            <a:r>
              <a:rPr lang="en-US" dirty="0"/>
              <a:t>): </a:t>
            </a:r>
          </a:p>
          <a:p>
            <a:pPr marL="0" indent="0">
              <a:buNone/>
            </a:pPr>
            <a:r>
              <a:rPr lang="en-US" dirty="0"/>
              <a:t>Exactly like something else</a:t>
            </a:r>
          </a:p>
          <a:p>
            <a:pPr marL="0" indent="0">
              <a:buNone/>
            </a:pPr>
            <a:endParaRPr lang="en-US" dirty="0"/>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5" name="AutoShape 2" descr="Image result for dupli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clrChange>
              <a:clrFrom>
                <a:srgbClr val="E4E2E3"/>
              </a:clrFrom>
              <a:clrTo>
                <a:srgbClr val="E4E2E3">
                  <a:alpha val="0"/>
                </a:srgbClr>
              </a:clrTo>
            </a:clrChange>
          </a:blip>
          <a:stretch>
            <a:fillRect/>
          </a:stretch>
        </p:blipFill>
        <p:spPr>
          <a:xfrm>
            <a:off x="8532935" y="2103059"/>
            <a:ext cx="3028950" cy="15144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9459471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117" y="606425"/>
            <a:ext cx="10515600" cy="1325563"/>
          </a:xfrm>
        </p:spPr>
        <p:txBody>
          <a:bodyPr>
            <a:normAutofit/>
          </a:bodyPr>
          <a:lstStyle/>
          <a:p>
            <a:pPr algn="ctr"/>
            <a:r>
              <a:rPr lang="en-US" b="1" dirty="0"/>
              <a:t>Concurrent Billing vs. Duplicate Billing</a:t>
            </a:r>
            <a:br>
              <a:rPr lang="en-US" b="1" dirty="0"/>
            </a:br>
            <a:r>
              <a:rPr lang="en-US" b="1" dirty="0"/>
              <a:t>Medicare Guidance</a:t>
            </a:r>
          </a:p>
        </p:txBody>
      </p:sp>
      <p:sp>
        <p:nvSpPr>
          <p:cNvPr id="3" name="Content Placeholder 2"/>
          <p:cNvSpPr>
            <a:spLocks noGrp="1"/>
          </p:cNvSpPr>
          <p:nvPr>
            <p:ph idx="1"/>
          </p:nvPr>
        </p:nvSpPr>
        <p:spPr>
          <a:xfrm>
            <a:off x="1522436" y="2117725"/>
            <a:ext cx="9932963" cy="4351338"/>
          </a:xfrm>
        </p:spPr>
        <p:txBody>
          <a:bodyPr>
            <a:normAutofit lnSpcReduction="10000"/>
          </a:bodyPr>
          <a:lstStyle/>
          <a:p>
            <a:pPr marL="0" indent="0">
              <a:buNone/>
            </a:pPr>
            <a:r>
              <a:rPr lang="en-US" dirty="0"/>
              <a:t>For practitioner claims, a claim must have </a:t>
            </a:r>
            <a:r>
              <a:rPr lang="en-US" dirty="0">
                <a:solidFill>
                  <a:srgbClr val="CC00FF"/>
                </a:solidFill>
              </a:rPr>
              <a:t>ALL</a:t>
            </a:r>
            <a:r>
              <a:rPr lang="en-US" dirty="0"/>
              <a:t> of the following </a:t>
            </a:r>
            <a:r>
              <a:rPr lang="en-US" dirty="0">
                <a:solidFill>
                  <a:srgbClr val="CC00FF"/>
                </a:solidFill>
              </a:rPr>
              <a:t>8 elements </a:t>
            </a:r>
            <a:r>
              <a:rPr lang="en-US" dirty="0"/>
              <a:t>in common with another claim to be considered a duplicate claim:</a:t>
            </a:r>
          </a:p>
          <a:p>
            <a:pPr marL="457200" lvl="1" indent="0">
              <a:buNone/>
            </a:pPr>
            <a:r>
              <a:rPr lang="en-US" dirty="0"/>
              <a:t>1.	HIC Number (Medicare patient ID)</a:t>
            </a:r>
          </a:p>
          <a:p>
            <a:pPr marL="457200" lvl="1" indent="0">
              <a:buNone/>
            </a:pPr>
            <a:r>
              <a:rPr lang="en-US" dirty="0"/>
              <a:t>2.	</a:t>
            </a:r>
            <a:r>
              <a:rPr lang="en-US" dirty="0">
                <a:solidFill>
                  <a:srgbClr val="CC00FF"/>
                </a:solidFill>
              </a:rPr>
              <a:t>Provider Number</a:t>
            </a:r>
          </a:p>
          <a:p>
            <a:pPr marL="457200" lvl="1" indent="0">
              <a:buNone/>
            </a:pPr>
            <a:r>
              <a:rPr lang="en-US" dirty="0"/>
              <a:t>3.	From Date of Service</a:t>
            </a:r>
          </a:p>
          <a:p>
            <a:pPr marL="457200" lvl="1" indent="0">
              <a:buNone/>
            </a:pPr>
            <a:r>
              <a:rPr lang="en-US" dirty="0"/>
              <a:t>4.	Through Date of Service</a:t>
            </a:r>
          </a:p>
          <a:p>
            <a:pPr marL="457200" lvl="1" indent="0">
              <a:buNone/>
            </a:pPr>
            <a:r>
              <a:rPr lang="en-US" dirty="0"/>
              <a:t>5.	</a:t>
            </a:r>
            <a:r>
              <a:rPr lang="en-US" dirty="0">
                <a:solidFill>
                  <a:srgbClr val="CC00FF"/>
                </a:solidFill>
              </a:rPr>
              <a:t>Type of Service</a:t>
            </a:r>
          </a:p>
          <a:p>
            <a:pPr marL="457200" lvl="1" indent="0">
              <a:buNone/>
            </a:pPr>
            <a:r>
              <a:rPr lang="en-US" dirty="0"/>
              <a:t>6.	</a:t>
            </a:r>
            <a:r>
              <a:rPr lang="en-US" dirty="0">
                <a:solidFill>
                  <a:srgbClr val="CC00FF"/>
                </a:solidFill>
              </a:rPr>
              <a:t>Procedure Code</a:t>
            </a:r>
          </a:p>
          <a:p>
            <a:pPr marL="457200" lvl="1" indent="0">
              <a:buNone/>
            </a:pPr>
            <a:r>
              <a:rPr lang="en-US" dirty="0"/>
              <a:t>7.	Place of Service</a:t>
            </a:r>
          </a:p>
          <a:p>
            <a:pPr marL="457200" lvl="1" indent="0">
              <a:buNone/>
            </a:pPr>
            <a:r>
              <a:rPr lang="en-US" dirty="0"/>
              <a:t>8.	</a:t>
            </a:r>
            <a:r>
              <a:rPr lang="en-US" dirty="0">
                <a:solidFill>
                  <a:srgbClr val="CC00FF"/>
                </a:solidFill>
              </a:rPr>
              <a:t>Billed Amount</a:t>
            </a:r>
          </a:p>
          <a:p>
            <a:pPr marL="0" indent="0">
              <a:buNone/>
            </a:pPr>
            <a:endParaRPr lang="en-US" dirty="0"/>
          </a:p>
          <a:p>
            <a:pPr marL="0" indent="0">
              <a:buNone/>
            </a:pPr>
            <a:endParaRPr lang="en-US" dirty="0"/>
          </a:p>
          <a:p>
            <a:pPr marL="0" indent="0">
              <a:buNone/>
            </a:pPr>
            <a:endParaRPr lang="en-US" dirty="0"/>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Tree>
    <p:extLst>
      <p:ext uri="{BB962C8B-B14F-4D97-AF65-F5344CB8AC3E}">
        <p14:creationId xmlns:p14="http://schemas.microsoft.com/office/powerpoint/2010/main" val="24149326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3622" y="365125"/>
            <a:ext cx="10515600" cy="1325563"/>
          </a:xfrm>
        </p:spPr>
        <p:txBody>
          <a:bodyPr/>
          <a:lstStyle/>
          <a:p>
            <a:pPr algn="ctr"/>
            <a:r>
              <a:rPr lang="en-US" b="1" dirty="0" err="1"/>
              <a:t>Nonbillable</a:t>
            </a:r>
            <a:r>
              <a:rPr lang="en-US" b="1" dirty="0"/>
              <a:t>: Supervision Semantics</a:t>
            </a:r>
          </a:p>
        </p:txBody>
      </p:sp>
      <p:pic>
        <p:nvPicPr>
          <p:cNvPr id="3" name="Content Placeholder 2"/>
          <p:cNvPicPr>
            <a:picLocks noGrp="1" noChangeAspect="1"/>
          </p:cNvPicPr>
          <p:nvPr>
            <p:ph idx="1"/>
          </p:nvPr>
        </p:nvPicPr>
        <p:blipFill>
          <a:blip r:embed="rId3"/>
          <a:stretch>
            <a:fillRect/>
          </a:stretch>
        </p:blipFill>
        <p:spPr>
          <a:xfrm flipH="1">
            <a:off x="307975" y="312738"/>
            <a:ext cx="3914864" cy="4514269"/>
          </a:xfrm>
          <a:prstGeom prst="rect">
            <a:avLst/>
          </a:prstGeom>
        </p:spPr>
      </p:pic>
      <p:sp>
        <p:nvSpPr>
          <p:cNvPr id="6" name="AutoShape 6" descr="Image result for tina turner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tina turner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60075905"/>
              </p:ext>
            </p:extLst>
          </p:nvPr>
        </p:nvGraphicFramePr>
        <p:xfrm>
          <a:off x="2668701" y="2569872"/>
          <a:ext cx="7822671" cy="1826260"/>
        </p:xfrm>
        <a:graphic>
          <a:graphicData uri="http://schemas.openxmlformats.org/drawingml/2006/table">
            <a:tbl>
              <a:tblPr firstRow="1" firstCol="1" bandRow="1"/>
              <a:tblGrid>
                <a:gridCol w="2096558">
                  <a:extLst>
                    <a:ext uri="{9D8B030D-6E8A-4147-A177-3AD203B41FA5}">
                      <a16:colId xmlns:a16="http://schemas.microsoft.com/office/drawing/2014/main" val="20000"/>
                    </a:ext>
                  </a:extLst>
                </a:gridCol>
                <a:gridCol w="5726113">
                  <a:extLst>
                    <a:ext uri="{9D8B030D-6E8A-4147-A177-3AD203B41FA5}">
                      <a16:colId xmlns:a16="http://schemas.microsoft.com/office/drawing/2014/main" val="20001"/>
                    </a:ext>
                  </a:extLst>
                </a:gridCol>
              </a:tblGrid>
              <a:tr h="166855">
                <a:tc>
                  <a:txBody>
                    <a:bodyPr/>
                    <a:lstStyle/>
                    <a:p>
                      <a:pPr marL="0" marR="0" algn="ctr">
                        <a:lnSpc>
                          <a:spcPct val="107000"/>
                        </a:lnSpc>
                        <a:spcBef>
                          <a:spcPts val="0"/>
                        </a:spcBef>
                        <a:spcAft>
                          <a:spcPts val="0"/>
                        </a:spcAft>
                      </a:pPr>
                      <a:r>
                        <a:rPr lang="en-US"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Non-Billable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00"/>
                    </a:solidFill>
                  </a:tcPr>
                </a:tc>
                <a:tc>
                  <a:txBody>
                    <a:bodyPr/>
                    <a:lstStyle/>
                    <a:p>
                      <a:pPr marL="0" marR="0" algn="ctr">
                        <a:lnSpc>
                          <a:spcPct val="107000"/>
                        </a:lnSpc>
                        <a:spcBef>
                          <a:spcPts val="0"/>
                        </a:spcBef>
                        <a:spcAft>
                          <a:spcPts val="0"/>
                        </a:spcAft>
                      </a:pPr>
                      <a:r>
                        <a:rPr lang="en-US" sz="2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Billable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00"/>
                    </a:solidFill>
                  </a:tcPr>
                </a:tc>
                <a:extLst>
                  <a:ext uri="{0D108BD9-81ED-4DB2-BD59-A6C34878D82A}">
                    <a16:rowId xmlns:a16="http://schemas.microsoft.com/office/drawing/2014/main" val="10000"/>
                  </a:ext>
                </a:extLst>
              </a:tr>
              <a:tr h="166855">
                <a:tc>
                  <a:txBody>
                    <a:bodyPr/>
                    <a:lstStyle/>
                    <a:p>
                      <a:pPr marL="0" marR="0">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Supervision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Direction of the Technician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855">
                <a:tc>
                  <a:txBody>
                    <a:bodyPr/>
                    <a:lstStyle/>
                    <a:p>
                      <a:pPr marL="0" marR="0">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Supervision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Adaptive Behavior Treatment with Protocol Modification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46969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Nonbillable</a:t>
            </a:r>
            <a:r>
              <a:rPr lang="en-US" b="1" dirty="0"/>
              <a:t>: Indirect Services</a:t>
            </a:r>
          </a:p>
        </p:txBody>
      </p:sp>
      <p:sp>
        <p:nvSpPr>
          <p:cNvPr id="3" name="Content Placeholder 2"/>
          <p:cNvSpPr>
            <a:spLocks noGrp="1"/>
          </p:cNvSpPr>
          <p:nvPr>
            <p:ph idx="1"/>
          </p:nvPr>
        </p:nvSpPr>
        <p:spPr>
          <a:xfrm>
            <a:off x="838200" y="1825625"/>
            <a:ext cx="10515600" cy="1691298"/>
          </a:xfrm>
        </p:spPr>
        <p:txBody>
          <a:bodyPr>
            <a:normAutofit/>
          </a:bodyPr>
          <a:lstStyle/>
          <a:p>
            <a:r>
              <a:rPr lang="en-US" dirty="0"/>
              <a:t>Indirect services are those services completed without the patient present.</a:t>
            </a:r>
          </a:p>
          <a:p>
            <a:r>
              <a:rPr lang="en-US" dirty="0"/>
              <a:t>Indirect services are only billable under 97151.</a:t>
            </a:r>
          </a:p>
          <a:p>
            <a:endParaRPr lang="en-US" dirty="0"/>
          </a:p>
          <a:p>
            <a:pPr marL="0" indent="0">
              <a:buNone/>
            </a:pPr>
            <a:endParaRPr lang="en-US" dirty="0"/>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4" name="TextBox 3"/>
          <p:cNvSpPr txBox="1"/>
          <p:nvPr/>
        </p:nvSpPr>
        <p:spPr>
          <a:xfrm>
            <a:off x="1477108" y="3376491"/>
            <a:ext cx="9876692" cy="2677656"/>
          </a:xfrm>
          <a:prstGeom prst="rect">
            <a:avLst/>
          </a:prstGeom>
          <a:noFill/>
        </p:spPr>
        <p:txBody>
          <a:bodyPr wrap="square" rtlCol="0">
            <a:spAutoFit/>
          </a:bodyPr>
          <a:lstStyle/>
          <a:p>
            <a:pPr lvl="1"/>
            <a:r>
              <a:rPr lang="en-US" sz="2400" b="1" dirty="0"/>
              <a:t>Behavior Identification Assessment </a:t>
            </a:r>
            <a:r>
              <a:rPr lang="en-US" sz="2400" dirty="0"/>
              <a:t>administered by a physician or other qualified health care professional, each 15 minutes of the physician’s or other qualified health care professional’s time face-to-face with the patient and/or guardians(s)/caregiver(s) administering assessments and discussing findings and recommendations, and </a:t>
            </a:r>
            <a:r>
              <a:rPr lang="en-US" sz="2400" dirty="0">
                <a:solidFill>
                  <a:srgbClr val="CC00FF"/>
                </a:solidFill>
              </a:rPr>
              <a:t>non face-to-face analyzing past data, scoring/interpreting the assessment, and preparing the report/treatment plan</a:t>
            </a:r>
            <a:r>
              <a:rPr lang="en-US" sz="2400" i="1" dirty="0">
                <a:solidFill>
                  <a:srgbClr val="CC00FF"/>
                </a:solidFill>
              </a:rPr>
              <a:t>.</a:t>
            </a:r>
            <a:endParaRPr lang="en-US" sz="2400" dirty="0">
              <a:solidFill>
                <a:srgbClr val="CC00FF"/>
              </a:solidFill>
            </a:endParaRPr>
          </a:p>
        </p:txBody>
      </p:sp>
    </p:spTree>
    <p:extLst>
      <p:ext uri="{BB962C8B-B14F-4D97-AF65-F5344CB8AC3E}">
        <p14:creationId xmlns:p14="http://schemas.microsoft.com/office/powerpoint/2010/main" val="22871444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Nonbillable</a:t>
            </a:r>
            <a:r>
              <a:rPr lang="en-US" b="1" dirty="0"/>
              <a:t>: Indirect Services</a:t>
            </a:r>
          </a:p>
        </p:txBody>
      </p:sp>
      <p:sp>
        <p:nvSpPr>
          <p:cNvPr id="6" name="Content Placeholder 5"/>
          <p:cNvSpPr>
            <a:spLocks noGrp="1"/>
          </p:cNvSpPr>
          <p:nvPr>
            <p:ph idx="1"/>
          </p:nvPr>
        </p:nvSpPr>
        <p:spPr/>
        <p:txBody>
          <a:bodyPr/>
          <a:lstStyle/>
          <a:p>
            <a:pPr marL="0" indent="0">
              <a:buNone/>
            </a:pPr>
            <a:r>
              <a:rPr lang="en-US" dirty="0"/>
              <a:t>97151 is “intended for reporting initial assessment and treatment plan development and reassessment and progress reporting….”</a:t>
            </a:r>
          </a:p>
          <a:p>
            <a:pPr marL="0" indent="0">
              <a:buNone/>
            </a:pPr>
            <a:endParaRPr lang="en-US" dirty="0"/>
          </a:p>
          <a:p>
            <a:pPr marL="0" indent="0">
              <a:buNone/>
            </a:pPr>
            <a:r>
              <a:rPr lang="en-US" dirty="0"/>
              <a:t>“Day-to-day assessment and treatment planning are bundled into the treatment codes….”</a:t>
            </a:r>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Tree>
    <p:extLst>
      <p:ext uri="{BB962C8B-B14F-4D97-AF65-F5344CB8AC3E}">
        <p14:creationId xmlns:p14="http://schemas.microsoft.com/office/powerpoint/2010/main" val="321538002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ABABCC – What’s Next?</a:t>
            </a:r>
          </a:p>
        </p:txBody>
      </p:sp>
      <p:sp>
        <p:nvSpPr>
          <p:cNvPr id="3" name="Content Placeholder 2"/>
          <p:cNvSpPr>
            <a:spLocks noGrp="1"/>
          </p:cNvSpPr>
          <p:nvPr>
            <p:ph idx="1"/>
          </p:nvPr>
        </p:nvSpPr>
        <p:spPr>
          <a:xfrm>
            <a:off x="2015067" y="1770270"/>
            <a:ext cx="8568266" cy="3694529"/>
          </a:xfrm>
        </p:spPr>
        <p:txBody>
          <a:bodyPr>
            <a:normAutofit/>
          </a:bodyPr>
          <a:lstStyle/>
          <a:p>
            <a:r>
              <a:rPr lang="en-US" dirty="0"/>
              <a:t>Telehealth – Keeping Policy Gains during COVID</a:t>
            </a:r>
          </a:p>
          <a:p>
            <a:r>
              <a:rPr lang="en-US" dirty="0"/>
              <a:t>Communication with payors to increase standardization</a:t>
            </a:r>
          </a:p>
          <a:p>
            <a:r>
              <a:rPr lang="en-US" dirty="0"/>
              <a:t>Complexity modifiers</a:t>
            </a:r>
          </a:p>
          <a:p>
            <a:r>
              <a:rPr lang="en-US" dirty="0"/>
              <a:t>Potential amendments</a:t>
            </a:r>
          </a:p>
          <a:p>
            <a:pPr lvl="1"/>
            <a:r>
              <a:rPr lang="en-US" dirty="0"/>
              <a:t>Assessment</a:t>
            </a:r>
          </a:p>
          <a:p>
            <a:pPr lvl="1"/>
            <a:r>
              <a:rPr lang="en-US" dirty="0"/>
              <a:t>Family Guidance</a:t>
            </a:r>
          </a:p>
          <a:p>
            <a:pPr marL="0" marR="0" indent="0">
              <a:lnSpc>
                <a:spcPct val="106000"/>
              </a:lnSpc>
              <a:spcBef>
                <a:spcPts val="0"/>
              </a:spcBef>
              <a:spcAft>
                <a:spcPts val="0"/>
              </a:spcAft>
              <a:buNone/>
            </a:pPr>
            <a:r>
              <a:rPr lang="en-US" dirty="0">
                <a:latin typeface="Calibri" panose="020F0502020204030204" pitchFamily="34" charset="0"/>
                <a:ea typeface="Calibri" panose="020F0502020204030204" pitchFamily="34" charset="0"/>
              </a:rPr>
              <a:t>   </a:t>
            </a:r>
          </a:p>
          <a:p>
            <a:pPr marL="0" marR="0">
              <a:lnSpc>
                <a:spcPct val="106000"/>
              </a:lnSpc>
              <a:spcBef>
                <a:spcPts val="0"/>
              </a:spcBef>
              <a:spcAft>
                <a:spcPts val="0"/>
              </a:spcAft>
            </a:pPr>
            <a:endParaRPr lang="en-US" sz="2400" dirty="0">
              <a:latin typeface="Calibri" panose="020F0502020204030204" pitchFamily="34" charset="0"/>
              <a:ea typeface="Calibri" panose="020F0502020204030204" pitchFamily="34" charset="0"/>
            </a:endParaRPr>
          </a:p>
          <a:p>
            <a:endParaRPr lang="en-US" dirty="0"/>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Tree>
    <p:extLst>
      <p:ext uri="{BB962C8B-B14F-4D97-AF65-F5344CB8AC3E}">
        <p14:creationId xmlns:p14="http://schemas.microsoft.com/office/powerpoint/2010/main" val="64789572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ABABCC Initiatives</a:t>
            </a:r>
          </a:p>
        </p:txBody>
      </p:sp>
      <p:sp>
        <p:nvSpPr>
          <p:cNvPr id="3" name="Content Placeholder 2"/>
          <p:cNvSpPr>
            <a:spLocks noGrp="1"/>
          </p:cNvSpPr>
          <p:nvPr>
            <p:ph idx="1"/>
          </p:nvPr>
        </p:nvSpPr>
        <p:spPr>
          <a:xfrm>
            <a:off x="3221502" y="1690686"/>
            <a:ext cx="6710289" cy="4583147"/>
          </a:xfrm>
        </p:spPr>
        <p:txBody>
          <a:bodyPr>
            <a:normAutofit fontScale="62500" lnSpcReduction="20000"/>
          </a:bodyPr>
          <a:lstStyle/>
          <a:p>
            <a:r>
              <a:rPr lang="en-US" sz="3200" b="1" dirty="0"/>
              <a:t>Dissemination of Knowledge</a:t>
            </a:r>
          </a:p>
          <a:p>
            <a:pPr lvl="1"/>
            <a:r>
              <a:rPr lang="en-US" sz="3200" dirty="0"/>
              <a:t>Resources for Practitioners, Payors, and Consumers</a:t>
            </a:r>
          </a:p>
          <a:p>
            <a:pPr lvl="1"/>
            <a:r>
              <a:rPr lang="en-US" sz="3200" dirty="0"/>
              <a:t>Multi-Disciplinary Collaboration</a:t>
            </a:r>
          </a:p>
          <a:p>
            <a:pPr lvl="1"/>
            <a:r>
              <a:rPr lang="en-US" sz="3200" dirty="0"/>
              <a:t>Communication as a Two-Way Proposition</a:t>
            </a:r>
            <a:endParaRPr lang="en-US" dirty="0"/>
          </a:p>
          <a:p>
            <a:r>
              <a:rPr lang="en-US" sz="3200" b="1" dirty="0"/>
              <a:t>Medically Unlikely Edits</a:t>
            </a:r>
          </a:p>
          <a:p>
            <a:pPr lvl="1"/>
            <a:r>
              <a:rPr lang="en-US" sz="3200" dirty="0"/>
              <a:t>Intended Use</a:t>
            </a:r>
          </a:p>
          <a:p>
            <a:pPr lvl="1"/>
            <a:r>
              <a:rPr lang="en-US" sz="3200" dirty="0"/>
              <a:t>Basis for Denials</a:t>
            </a:r>
          </a:p>
          <a:p>
            <a:pPr lvl="1"/>
            <a:r>
              <a:rPr lang="en-US" sz="3200" dirty="0"/>
              <a:t>National Correct Coding Initiative</a:t>
            </a:r>
          </a:p>
          <a:p>
            <a:r>
              <a:rPr lang="en-US" sz="3200" b="1" dirty="0"/>
              <a:t>Code Valuation</a:t>
            </a:r>
          </a:p>
          <a:p>
            <a:pPr lvl="1"/>
            <a:r>
              <a:rPr lang="en-US" sz="3200" dirty="0"/>
              <a:t>Carrier Pricing</a:t>
            </a:r>
          </a:p>
          <a:p>
            <a:pPr lvl="1"/>
            <a:r>
              <a:rPr lang="en-US" sz="3200" dirty="0"/>
              <a:t>RUC Survey</a:t>
            </a:r>
          </a:p>
          <a:p>
            <a:pPr lvl="1"/>
            <a:r>
              <a:rPr lang="en-US" sz="3200" dirty="0"/>
              <a:t>Rate-Setting Processes</a:t>
            </a:r>
          </a:p>
          <a:p>
            <a:r>
              <a:rPr lang="en-US" sz="3200" b="1" dirty="0"/>
              <a:t>Recurring Concerns</a:t>
            </a:r>
          </a:p>
          <a:p>
            <a:pPr lvl="1"/>
            <a:r>
              <a:rPr lang="en-US" sz="3200" dirty="0"/>
              <a:t>Concurrent Billing</a:t>
            </a:r>
          </a:p>
          <a:p>
            <a:pPr lvl="1"/>
            <a:r>
              <a:rPr lang="en-US" sz="3200" dirty="0" err="1"/>
              <a:t>Nonbillable</a:t>
            </a:r>
            <a:r>
              <a:rPr lang="en-US" sz="3200" dirty="0"/>
              <a:t> Activities</a:t>
            </a:r>
          </a:p>
          <a:p>
            <a:pPr lvl="1"/>
            <a:endParaRPr lang="en-US" dirty="0"/>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
        <p:nvSpPr>
          <p:cNvPr id="6" name="AutoShape 2" descr="Image result for sisyph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6" descr="Image result for sisyph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603" y="424774"/>
            <a:ext cx="5568201" cy="584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8724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ABABCC Achievements</a:t>
            </a:r>
          </a:p>
        </p:txBody>
      </p:sp>
      <p:sp>
        <p:nvSpPr>
          <p:cNvPr id="3" name="Content Placeholder 2"/>
          <p:cNvSpPr>
            <a:spLocks noGrp="1"/>
          </p:cNvSpPr>
          <p:nvPr>
            <p:ph idx="1"/>
          </p:nvPr>
        </p:nvSpPr>
        <p:spPr/>
        <p:txBody>
          <a:bodyPr/>
          <a:lstStyle/>
          <a:p>
            <a:r>
              <a:rPr lang="en-US" dirty="0"/>
              <a:t>Launching a Website</a:t>
            </a:r>
          </a:p>
          <a:p>
            <a:pPr lvl="1"/>
            <a:r>
              <a:rPr lang="en-US" dirty="0">
                <a:hlinkClick r:id="rId3"/>
              </a:rPr>
              <a:t>www.ababillingcodes.com</a:t>
            </a:r>
            <a:endParaRPr lang="en-US" dirty="0"/>
          </a:p>
          <a:p>
            <a:r>
              <a:rPr lang="en-US" dirty="0"/>
              <a:t>Addressing Medically Unlikely Edits</a:t>
            </a:r>
          </a:p>
          <a:p>
            <a:pPr lvl="1"/>
            <a:r>
              <a:rPr lang="en-US" dirty="0"/>
              <a:t>Correspondence with National Correct Coding Initiative</a:t>
            </a:r>
          </a:p>
          <a:p>
            <a:r>
              <a:rPr lang="en-US" dirty="0"/>
              <a:t>Disseminating COVID Updates</a:t>
            </a:r>
          </a:p>
          <a:p>
            <a:pPr lvl="1"/>
            <a:r>
              <a:rPr lang="en-US" dirty="0"/>
              <a:t>Telehealth</a:t>
            </a:r>
          </a:p>
          <a:p>
            <a:pPr lvl="1"/>
            <a:r>
              <a:rPr lang="en-US" dirty="0"/>
              <a:t>Billing Guidance</a:t>
            </a:r>
          </a:p>
          <a:p>
            <a:r>
              <a:rPr lang="en-US" dirty="0"/>
              <a:t>Gaining Recognition from CMS</a:t>
            </a:r>
          </a:p>
          <a:p>
            <a:pPr lvl="1"/>
            <a:r>
              <a:rPr lang="en-US" dirty="0"/>
              <a:t>Medicare Telehealth List</a:t>
            </a:r>
          </a:p>
        </p:txBody>
      </p:sp>
    </p:spTree>
    <p:extLst>
      <p:ext uri="{BB962C8B-B14F-4D97-AF65-F5344CB8AC3E}">
        <p14:creationId xmlns:p14="http://schemas.microsoft.com/office/powerpoint/2010/main" val="197951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993" y="273127"/>
            <a:ext cx="10515600" cy="1325563"/>
          </a:xfrm>
        </p:spPr>
        <p:txBody>
          <a:bodyPr>
            <a:normAutofit/>
          </a:bodyPr>
          <a:lstStyle/>
          <a:p>
            <a:pPr algn="ctr"/>
            <a:r>
              <a:rPr lang="en-US" b="1" dirty="0"/>
              <a:t>ABA Billing Codes Commission Inquiries</a:t>
            </a:r>
            <a:br>
              <a:rPr lang="en-US" b="1" dirty="0"/>
            </a:br>
            <a:r>
              <a:rPr lang="en-US" b="1" dirty="0">
                <a:hlinkClick r:id="rId3"/>
              </a:rPr>
              <a:t>https://www.ababillingcodes.com/contact-us/</a:t>
            </a:r>
            <a:endParaRPr lang="en-US" b="1" dirty="0"/>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graphicFrame>
        <p:nvGraphicFramePr>
          <p:cNvPr id="10" name="Chart 9">
            <a:extLst>
              <a:ext uri="{FF2B5EF4-FFF2-40B4-BE49-F238E27FC236}">
                <a16:creationId xmlns:a16="http://schemas.microsoft.com/office/drawing/2014/main" id="{0EDC18B3-8D83-4466-84C3-743B58E54B14}"/>
              </a:ext>
            </a:extLst>
          </p:cNvPr>
          <p:cNvGraphicFramePr>
            <a:graphicFrameLocks/>
          </p:cNvGraphicFramePr>
          <p:nvPr>
            <p:extLst>
              <p:ext uri="{D42A27DB-BD31-4B8C-83A1-F6EECF244321}">
                <p14:modId xmlns:p14="http://schemas.microsoft.com/office/powerpoint/2010/main" val="3487856270"/>
              </p:ext>
            </p:extLst>
          </p:nvPr>
        </p:nvGraphicFramePr>
        <p:xfrm>
          <a:off x="1511300" y="2336873"/>
          <a:ext cx="8167271" cy="4229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13440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93" y="362027"/>
            <a:ext cx="10515600" cy="1325563"/>
          </a:xfrm>
        </p:spPr>
        <p:txBody>
          <a:bodyPr>
            <a:normAutofit/>
          </a:bodyPr>
          <a:lstStyle/>
          <a:p>
            <a:pPr algn="ctr"/>
            <a:r>
              <a:rPr lang="en-US" b="1" dirty="0"/>
              <a:t>ABA Billing Codes Commission Inquiries</a:t>
            </a:r>
            <a:br>
              <a:rPr lang="en-US" b="1" dirty="0"/>
            </a:br>
            <a:r>
              <a:rPr lang="en-US" b="1" dirty="0">
                <a:hlinkClick r:id="rId3"/>
              </a:rPr>
              <a:t>https://www.ababillingcodes.com/contact-us/</a:t>
            </a:r>
            <a:endParaRPr lang="en-US" b="1" dirty="0"/>
          </a:p>
        </p:txBody>
      </p:sp>
      <p:graphicFrame>
        <p:nvGraphicFramePr>
          <p:cNvPr id="8" name="Content Placeholder 7">
            <a:extLst>
              <a:ext uri="{FF2B5EF4-FFF2-40B4-BE49-F238E27FC236}">
                <a16:creationId xmlns:a16="http://schemas.microsoft.com/office/drawing/2014/main" id="{72F70727-DB5A-4473-9FD5-B5593DFAE1CC}"/>
              </a:ext>
            </a:extLst>
          </p:cNvPr>
          <p:cNvGraphicFramePr>
            <a:graphicFrameLocks noGrp="1"/>
          </p:cNvGraphicFramePr>
          <p:nvPr>
            <p:ph idx="1"/>
            <p:extLst>
              <p:ext uri="{D42A27DB-BD31-4B8C-83A1-F6EECF244321}">
                <p14:modId xmlns:p14="http://schemas.microsoft.com/office/powerpoint/2010/main" val="2336216639"/>
              </p:ext>
            </p:extLst>
          </p:nvPr>
        </p:nvGraphicFramePr>
        <p:xfrm>
          <a:off x="681038" y="2336800"/>
          <a:ext cx="9613900" cy="40132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Tree>
    <p:extLst>
      <p:ext uri="{BB962C8B-B14F-4D97-AF65-F5344CB8AC3E}">
        <p14:creationId xmlns:p14="http://schemas.microsoft.com/office/powerpoint/2010/main" val="386127803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2525" y="352425"/>
            <a:ext cx="10515600" cy="1325563"/>
          </a:xfrm>
        </p:spPr>
        <p:txBody>
          <a:bodyPr/>
          <a:lstStyle/>
          <a:p>
            <a:pPr algn="ctr"/>
            <a:r>
              <a:rPr lang="en-US" b="1" dirty="0"/>
              <a:t>Medically Unlikely Edits</a:t>
            </a:r>
          </a:p>
        </p:txBody>
      </p:sp>
      <p:pic>
        <p:nvPicPr>
          <p:cNvPr id="6" name="Content Placeholder 5"/>
          <p:cNvPicPr>
            <a:picLocks noGrp="1" noChangeAspect="1"/>
          </p:cNvPicPr>
          <p:nvPr>
            <p:ph idx="1"/>
          </p:nvPr>
        </p:nvPicPr>
        <p:blipFill>
          <a:blip r:embed="rId3">
            <a:grayscl/>
          </a:blip>
          <a:stretch>
            <a:fillRect/>
          </a:stretch>
        </p:blipFill>
        <p:spPr>
          <a:xfrm>
            <a:off x="2791933" y="1825625"/>
            <a:ext cx="6608133" cy="4351338"/>
          </a:xfrm>
          <a:prstGeom prst="rect">
            <a:avLst/>
          </a:prstGeom>
        </p:spPr>
      </p:pic>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3" t="24493" r="9317" b="20093"/>
          <a:stretch/>
        </p:blipFill>
        <p:spPr>
          <a:xfrm>
            <a:off x="9678572" y="5391982"/>
            <a:ext cx="2513428" cy="1313618"/>
          </a:xfrm>
          <a:prstGeom prst="rect">
            <a:avLst/>
          </a:prstGeom>
        </p:spPr>
      </p:pic>
    </p:spTree>
    <p:extLst>
      <p:ext uri="{BB962C8B-B14F-4D97-AF65-F5344CB8AC3E}">
        <p14:creationId xmlns:p14="http://schemas.microsoft.com/office/powerpoint/2010/main" val="317001539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3300" y="524290"/>
            <a:ext cx="10515600" cy="1325563"/>
          </a:xfrm>
        </p:spPr>
        <p:txBody>
          <a:bodyPr/>
          <a:lstStyle/>
          <a:p>
            <a:pPr algn="ctr"/>
            <a:r>
              <a:rPr lang="en-US" b="1" dirty="0"/>
              <a:t>Medically Unlikely Edits – Intended Use</a:t>
            </a:r>
          </a:p>
        </p:txBody>
      </p:sp>
      <p:sp>
        <p:nvSpPr>
          <p:cNvPr id="2" name="Content Placeholder 1"/>
          <p:cNvSpPr>
            <a:spLocks noGrp="1"/>
          </p:cNvSpPr>
          <p:nvPr>
            <p:ph idx="1"/>
          </p:nvPr>
        </p:nvSpPr>
        <p:spPr>
          <a:xfrm>
            <a:off x="1498600" y="2097503"/>
            <a:ext cx="9525000" cy="3694529"/>
          </a:xfrm>
        </p:spPr>
        <p:txBody>
          <a:bodyPr/>
          <a:lstStyle/>
          <a:p>
            <a:r>
              <a:rPr lang="en-US" dirty="0"/>
              <a:t>Medically Unlikely Edits (MUEs) are </a:t>
            </a:r>
            <a:r>
              <a:rPr lang="en-US" dirty="0">
                <a:solidFill>
                  <a:schemeClr val="accent2">
                    <a:lumMod val="75000"/>
                  </a:schemeClr>
                </a:solidFill>
              </a:rPr>
              <a:t>intended to flag potential fraud</a:t>
            </a:r>
            <a:r>
              <a:rPr lang="en-US" dirty="0">
                <a:solidFill>
                  <a:srgbClr val="CC00FF"/>
                </a:solidFill>
              </a:rPr>
              <a:t> </a:t>
            </a:r>
            <a:r>
              <a:rPr lang="en-US" dirty="0"/>
              <a:t>and/or </a:t>
            </a:r>
            <a:r>
              <a:rPr lang="en-US" dirty="0">
                <a:solidFill>
                  <a:schemeClr val="accent2">
                    <a:lumMod val="75000"/>
                  </a:schemeClr>
                </a:solidFill>
              </a:rPr>
              <a:t>billing errors </a:t>
            </a:r>
            <a:r>
              <a:rPr lang="en-US" dirty="0"/>
              <a:t>by identifying the maximum number of units a provider is likely to report for a specific code in a single day for an individual patient. </a:t>
            </a:r>
          </a:p>
          <a:p>
            <a:r>
              <a:rPr lang="en-US" dirty="0"/>
              <a:t>MUEs are </a:t>
            </a:r>
            <a:r>
              <a:rPr lang="en-US" dirty="0">
                <a:solidFill>
                  <a:schemeClr val="accent2">
                    <a:lumMod val="75000"/>
                  </a:schemeClr>
                </a:solidFill>
              </a:rPr>
              <a:t>not intended to limit medically necessary treatment</a:t>
            </a:r>
            <a:r>
              <a:rPr lang="en-US" dirty="0"/>
              <a:t>, and they do not eliminate the prohibition on quantitative treatment limits established by the Mental Health Parity and Addiction Equity Act (MHPAEA).</a:t>
            </a:r>
          </a:p>
          <a:p>
            <a:endParaRPr lang="en-US" dirty="0"/>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spTree>
    <p:extLst>
      <p:ext uri="{BB962C8B-B14F-4D97-AF65-F5344CB8AC3E}">
        <p14:creationId xmlns:p14="http://schemas.microsoft.com/office/powerpoint/2010/main" val="414514777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7753" y="500061"/>
            <a:ext cx="10515600" cy="1325563"/>
          </a:xfrm>
        </p:spPr>
        <p:txBody>
          <a:bodyPr/>
          <a:lstStyle/>
          <a:p>
            <a:pPr algn="ctr"/>
            <a:r>
              <a:rPr lang="en-US" b="1" dirty="0"/>
              <a:t>Medically Unlikely Edits – Claims Denials</a:t>
            </a:r>
          </a:p>
        </p:txBody>
      </p:sp>
      <p:sp>
        <p:nvSpPr>
          <p:cNvPr id="2" name="Content Placeholder 1"/>
          <p:cNvSpPr>
            <a:spLocks noGrp="1"/>
          </p:cNvSpPr>
          <p:nvPr>
            <p:ph idx="1"/>
          </p:nvPr>
        </p:nvSpPr>
        <p:spPr>
          <a:xfrm>
            <a:off x="1059181" y="1825624"/>
            <a:ext cx="10515600" cy="4561107"/>
          </a:xfrm>
        </p:spPr>
        <p:txBody>
          <a:bodyPr>
            <a:normAutofit/>
          </a:bodyPr>
          <a:lstStyle/>
          <a:p>
            <a:r>
              <a:rPr lang="en-US" dirty="0"/>
              <a:t>Some providers are experiencing claims denials (i.e., non-payment of a claim for services rendered) on the basis that a service exceeds the MUE. This is an improper basis for a claims denial. </a:t>
            </a:r>
          </a:p>
          <a:p>
            <a:r>
              <a:rPr lang="en-US" dirty="0"/>
              <a:t>The MUE calls for a 3-step process, but some payors are only implementing the first step.</a:t>
            </a:r>
          </a:p>
        </p:txBody>
      </p:sp>
      <p:pic>
        <p:nvPicPr>
          <p:cNvPr id="5" name="Picture 4" descr="A close up of a logo&#10;&#10;Description automatically generated">
            <a:extLst>
              <a:ext uri="{FF2B5EF4-FFF2-40B4-BE49-F238E27FC236}">
                <a16:creationId xmlns:a16="http://schemas.microsoft.com/office/drawing/2014/main" id="{FF2E1DF6-E0FD-4A40-8026-FAF505D6F6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53" t="24493" r="9317" b="20093"/>
          <a:stretch/>
        </p:blipFill>
        <p:spPr>
          <a:xfrm>
            <a:off x="9678572" y="5544382"/>
            <a:ext cx="2513428" cy="1313618"/>
          </a:xfrm>
          <a:prstGeom prst="rect">
            <a:avLst/>
          </a:prstGeom>
        </p:spPr>
      </p:pic>
      <p:graphicFrame>
        <p:nvGraphicFramePr>
          <p:cNvPr id="3" name="Diagram 2"/>
          <p:cNvGraphicFramePr/>
          <p:nvPr>
            <p:extLst>
              <p:ext uri="{D42A27DB-BD31-4B8C-83A1-F6EECF244321}">
                <p14:modId xmlns:p14="http://schemas.microsoft.com/office/powerpoint/2010/main" val="3198961373"/>
              </p:ext>
            </p:extLst>
          </p:nvPr>
        </p:nvGraphicFramePr>
        <p:xfrm>
          <a:off x="3169922" y="3753697"/>
          <a:ext cx="6294119" cy="2447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630674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41878</TotalTime>
  <Words>3535</Words>
  <Application>Microsoft Office PowerPoint</Application>
  <PresentationFormat>Widescreen</PresentationFormat>
  <Paragraphs>297</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Bell MT</vt:lpstr>
      <vt:lpstr>Calibri</vt:lpstr>
      <vt:lpstr>Calibri Light</vt:lpstr>
      <vt:lpstr>Calisto MT</vt:lpstr>
      <vt:lpstr>Office Theme</vt:lpstr>
      <vt:lpstr>  CPT Billing Codes:  An Update from the  ABA Billing Codes Commission</vt:lpstr>
      <vt:lpstr>ABA Billing Codes Commission</vt:lpstr>
      <vt:lpstr>ABABCC Initiatives</vt:lpstr>
      <vt:lpstr>ABABCC Achievements</vt:lpstr>
      <vt:lpstr>ABA Billing Codes Commission Inquiries https://www.ababillingcodes.com/contact-us/</vt:lpstr>
      <vt:lpstr>ABA Billing Codes Commission Inquiries https://www.ababillingcodes.com/contact-us/</vt:lpstr>
      <vt:lpstr>Medically Unlikely Edits</vt:lpstr>
      <vt:lpstr>Medically Unlikely Edits – Intended Use</vt:lpstr>
      <vt:lpstr>Medically Unlikely Edits – Claims Denials</vt:lpstr>
      <vt:lpstr>Medically Unlikely Edits – Claims Denials</vt:lpstr>
      <vt:lpstr>COVID Updates</vt:lpstr>
      <vt:lpstr>Medicare Telehealth List</vt:lpstr>
      <vt:lpstr>Dissemination of Knowledge Resources for Practitioners, Payors, and Consumers</vt:lpstr>
      <vt:lpstr>Dissemination of Knowledge Multi-Disciplinary Collaboration</vt:lpstr>
      <vt:lpstr>Dissemination of Knowledge Communication as a Two-Way Proposition</vt:lpstr>
      <vt:lpstr>Code Valuation</vt:lpstr>
      <vt:lpstr>Code Valuation – Know Your Costs</vt:lpstr>
      <vt:lpstr>Code Valuation – Got MHPAEA?</vt:lpstr>
      <vt:lpstr>Concurrent Billing</vt:lpstr>
      <vt:lpstr>Maladaptive Behavior</vt:lpstr>
      <vt:lpstr>Concurrent Billing vs. Duplicate Billing</vt:lpstr>
      <vt:lpstr>Concurrent Billing vs. Duplicate Billing Medicare Guidance</vt:lpstr>
      <vt:lpstr>Nonbillable: Supervision Semantics</vt:lpstr>
      <vt:lpstr>Nonbillable: Indirect Services</vt:lpstr>
      <vt:lpstr>Nonbillable: Indirect Services</vt:lpstr>
      <vt:lpstr>ABABCC – What’s Next?</vt:lpstr>
    </vt:vector>
  </TitlesOfParts>
  <Company>CARD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ABA: The Intersection of Law and Applied Behavior Analysis in Evidence-Based Autism Treatment</dc:title>
  <dc:creator>Julie Kornack</dc:creator>
  <cp:lastModifiedBy>Katie Mahaffy</cp:lastModifiedBy>
  <cp:revision>211</cp:revision>
  <dcterms:created xsi:type="dcterms:W3CDTF">2018-01-10T17:26:18Z</dcterms:created>
  <dcterms:modified xsi:type="dcterms:W3CDTF">2020-05-27T11:19:54Z</dcterms:modified>
</cp:coreProperties>
</file>